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46"/>
  </p:notesMasterIdLst>
  <p:sldIdLst>
    <p:sldId id="256" r:id="rId2"/>
    <p:sldId id="282" r:id="rId3"/>
    <p:sldId id="283" r:id="rId4"/>
    <p:sldId id="257" r:id="rId5"/>
    <p:sldId id="258" r:id="rId6"/>
    <p:sldId id="284" r:id="rId7"/>
    <p:sldId id="306" r:id="rId8"/>
    <p:sldId id="259" r:id="rId9"/>
    <p:sldId id="285" r:id="rId10"/>
    <p:sldId id="260" r:id="rId11"/>
    <p:sldId id="265" r:id="rId12"/>
    <p:sldId id="278" r:id="rId13"/>
    <p:sldId id="280" r:id="rId14"/>
    <p:sldId id="271" r:id="rId15"/>
    <p:sldId id="266" r:id="rId16"/>
    <p:sldId id="263" r:id="rId17"/>
    <p:sldId id="262" r:id="rId18"/>
    <p:sldId id="277" r:id="rId19"/>
    <p:sldId id="286" r:id="rId20"/>
    <p:sldId id="287" r:id="rId21"/>
    <p:sldId id="292" r:id="rId22"/>
    <p:sldId id="293" r:id="rId23"/>
    <p:sldId id="304" r:id="rId24"/>
    <p:sldId id="305" r:id="rId25"/>
    <p:sldId id="294" r:id="rId26"/>
    <p:sldId id="295" r:id="rId27"/>
    <p:sldId id="288" r:id="rId28"/>
    <p:sldId id="269" r:id="rId29"/>
    <p:sldId id="297" r:id="rId30"/>
    <p:sldId id="298" r:id="rId31"/>
    <p:sldId id="299" r:id="rId32"/>
    <p:sldId id="300" r:id="rId33"/>
    <p:sldId id="301" r:id="rId34"/>
    <p:sldId id="302" r:id="rId35"/>
    <p:sldId id="289" r:id="rId36"/>
    <p:sldId id="291" r:id="rId37"/>
    <p:sldId id="274" r:id="rId38"/>
    <p:sldId id="275" r:id="rId39"/>
    <p:sldId id="276" r:id="rId40"/>
    <p:sldId id="296" r:id="rId41"/>
    <p:sldId id="290" r:id="rId42"/>
    <p:sldId id="270" r:id="rId43"/>
    <p:sldId id="264" r:id="rId44"/>
    <p:sldId id="268" r:id="rId45"/>
  </p:sldIdLst>
  <p:sldSz cx="12192000" cy="6858000"/>
  <p:notesSz cx="6858000" cy="9144000"/>
  <p:custDataLst>
    <p:tags r:id="rId47"/>
  </p:custData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ng, Dequn" initials="TD" lastIdx="2" clrIdx="0">
    <p:extLst>
      <p:ext uri="{19B8F6BF-5375-455C-9EA6-DF929625EA0E}">
        <p15:presenceInfo xmlns:p15="http://schemas.microsoft.com/office/powerpoint/2012/main" userId="Teng, Dequn" providerId="None"/>
      </p:ext>
    </p:extLst>
  </p:cmAuthor>
  <p:cmAuthor id="2" name="teng dequn" initials="td" lastIdx="1" clrIdx="1">
    <p:extLst>
      <p:ext uri="{19B8F6BF-5375-455C-9EA6-DF929625EA0E}">
        <p15:presenceInfo xmlns:p15="http://schemas.microsoft.com/office/powerpoint/2012/main" userId="e3067a521d125c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1" autoAdjust="0"/>
    <p:restoredTop sz="71411" autoAdjust="0"/>
  </p:normalViewPr>
  <p:slideViewPr>
    <p:cSldViewPr snapToGrid="0">
      <p:cViewPr varScale="1">
        <p:scale>
          <a:sx n="61" d="100"/>
          <a:sy n="61" d="100"/>
        </p:scale>
        <p:origin x="715" y="58"/>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29A06-1F6C-4687-B811-209E23833D55}" type="datetimeFigureOut">
              <a:rPr lang="zh-CN" altLang="en-US" smtClean="0"/>
              <a:t>2020/8/11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7EBB6-4B6B-4234-9764-8B190118E57E}" type="slidenum">
              <a:rPr lang="zh-CN" altLang="en-US" smtClean="0"/>
              <a:t>‹#›</a:t>
            </a:fld>
            <a:endParaRPr lang="zh-CN" altLang="en-US"/>
          </a:p>
        </p:txBody>
      </p:sp>
    </p:spTree>
    <p:extLst>
      <p:ext uri="{BB962C8B-B14F-4D97-AF65-F5344CB8AC3E}">
        <p14:creationId xmlns:p14="http://schemas.microsoft.com/office/powerpoint/2010/main" val="136438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xjtlu.edu.cn/en/departments/academic-departments/school-of-film-and-tv-arts/staff/cheng-hung-l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Dear all, it is my honor to present sync study to you (</a:t>
            </a:r>
            <a:r>
              <a:rPr lang="zh-CN" altLang="en-US" dirty="0"/>
              <a:t>或者简单些</a:t>
            </a:r>
            <a:r>
              <a:rPr lang="en-US" altLang="zh-CN" dirty="0"/>
              <a:t>welcome to sync study project) </a:t>
            </a:r>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1</a:t>
            </a:fld>
            <a:endParaRPr lang="zh-CN" altLang="en-US"/>
          </a:p>
        </p:txBody>
      </p:sp>
    </p:spTree>
    <p:extLst>
      <p:ext uri="{BB962C8B-B14F-4D97-AF65-F5344CB8AC3E}">
        <p14:creationId xmlns:p14="http://schemas.microsoft.com/office/powerpoint/2010/main" val="257950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10</a:t>
            </a:fld>
            <a:endParaRPr lang="zh-CN" altLang="en-US"/>
          </a:p>
        </p:txBody>
      </p:sp>
    </p:spTree>
    <p:extLst>
      <p:ext uri="{BB962C8B-B14F-4D97-AF65-F5344CB8AC3E}">
        <p14:creationId xmlns:p14="http://schemas.microsoft.com/office/powerpoint/2010/main" val="105944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11</a:t>
            </a:fld>
            <a:endParaRPr lang="zh-CN" altLang="en-US"/>
          </a:p>
        </p:txBody>
      </p:sp>
    </p:spTree>
    <p:extLst>
      <p:ext uri="{BB962C8B-B14F-4D97-AF65-F5344CB8AC3E}">
        <p14:creationId xmlns:p14="http://schemas.microsoft.com/office/powerpoint/2010/main" val="235785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12</a:t>
            </a:fld>
            <a:endParaRPr lang="zh-CN" altLang="en-US"/>
          </a:p>
        </p:txBody>
      </p:sp>
    </p:spTree>
    <p:extLst>
      <p:ext uri="{BB962C8B-B14F-4D97-AF65-F5344CB8AC3E}">
        <p14:creationId xmlns:p14="http://schemas.microsoft.com/office/powerpoint/2010/main" val="1261794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13</a:t>
            </a:fld>
            <a:endParaRPr lang="zh-CN" altLang="en-US"/>
          </a:p>
        </p:txBody>
      </p:sp>
    </p:spTree>
    <p:extLst>
      <p:ext uri="{BB962C8B-B14F-4D97-AF65-F5344CB8AC3E}">
        <p14:creationId xmlns:p14="http://schemas.microsoft.com/office/powerpoint/2010/main" val="113457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14</a:t>
            </a:fld>
            <a:endParaRPr lang="zh-CN" altLang="en-US"/>
          </a:p>
        </p:txBody>
      </p:sp>
    </p:spTree>
    <p:extLst>
      <p:ext uri="{BB962C8B-B14F-4D97-AF65-F5344CB8AC3E}">
        <p14:creationId xmlns:p14="http://schemas.microsoft.com/office/powerpoint/2010/main" val="378306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15</a:t>
            </a:fld>
            <a:endParaRPr lang="zh-CN" altLang="en-US"/>
          </a:p>
        </p:txBody>
      </p:sp>
    </p:spTree>
    <p:extLst>
      <p:ext uri="{BB962C8B-B14F-4D97-AF65-F5344CB8AC3E}">
        <p14:creationId xmlns:p14="http://schemas.microsoft.com/office/powerpoint/2010/main" val="129131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16</a:t>
            </a:fld>
            <a:endParaRPr lang="zh-CN" altLang="en-US"/>
          </a:p>
        </p:txBody>
      </p:sp>
    </p:spTree>
    <p:extLst>
      <p:ext uri="{BB962C8B-B14F-4D97-AF65-F5344CB8AC3E}">
        <p14:creationId xmlns:p14="http://schemas.microsoft.com/office/powerpoint/2010/main" val="29319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17</a:t>
            </a:fld>
            <a:endParaRPr lang="zh-CN" altLang="en-US"/>
          </a:p>
        </p:txBody>
      </p:sp>
    </p:spTree>
    <p:extLst>
      <p:ext uri="{BB962C8B-B14F-4D97-AF65-F5344CB8AC3E}">
        <p14:creationId xmlns:p14="http://schemas.microsoft.com/office/powerpoint/2010/main" val="185716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18</a:t>
            </a:fld>
            <a:endParaRPr lang="zh-CN" altLang="en-US"/>
          </a:p>
        </p:txBody>
      </p:sp>
    </p:spTree>
    <p:extLst>
      <p:ext uri="{BB962C8B-B14F-4D97-AF65-F5344CB8AC3E}">
        <p14:creationId xmlns:p14="http://schemas.microsoft.com/office/powerpoint/2010/main" val="3048207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19</a:t>
            </a:fld>
            <a:endParaRPr lang="zh-CN" altLang="en-US"/>
          </a:p>
        </p:txBody>
      </p:sp>
    </p:spTree>
    <p:extLst>
      <p:ext uri="{BB962C8B-B14F-4D97-AF65-F5344CB8AC3E}">
        <p14:creationId xmlns:p14="http://schemas.microsoft.com/office/powerpoint/2010/main" val="934863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presentation consists of background, pain points, solutions, Implementation, revenue analysis, financing plan, budget, return analysis, team introduction, and conclusion.</a:t>
            </a:r>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2</a:t>
            </a:fld>
            <a:endParaRPr lang="zh-CN" altLang="en-US"/>
          </a:p>
        </p:txBody>
      </p:sp>
    </p:spTree>
    <p:extLst>
      <p:ext uri="{BB962C8B-B14F-4D97-AF65-F5344CB8AC3E}">
        <p14:creationId xmlns:p14="http://schemas.microsoft.com/office/powerpoint/2010/main" val="77741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20</a:t>
            </a:fld>
            <a:endParaRPr lang="zh-CN" altLang="en-US"/>
          </a:p>
        </p:txBody>
      </p:sp>
    </p:spTree>
    <p:extLst>
      <p:ext uri="{BB962C8B-B14F-4D97-AF65-F5344CB8AC3E}">
        <p14:creationId xmlns:p14="http://schemas.microsoft.com/office/powerpoint/2010/main" val="124733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21</a:t>
            </a:fld>
            <a:endParaRPr lang="zh-CN" altLang="en-US"/>
          </a:p>
        </p:txBody>
      </p:sp>
    </p:spTree>
    <p:extLst>
      <p:ext uri="{BB962C8B-B14F-4D97-AF65-F5344CB8AC3E}">
        <p14:creationId xmlns:p14="http://schemas.microsoft.com/office/powerpoint/2010/main" val="357994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22</a:t>
            </a:fld>
            <a:endParaRPr lang="zh-CN" altLang="en-US"/>
          </a:p>
        </p:txBody>
      </p:sp>
    </p:spTree>
    <p:extLst>
      <p:ext uri="{BB962C8B-B14F-4D97-AF65-F5344CB8AC3E}">
        <p14:creationId xmlns:p14="http://schemas.microsoft.com/office/powerpoint/2010/main" val="377504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we have got the help from Minecraft @ </a:t>
            </a:r>
            <a:r>
              <a:rPr lang="en-US" dirty="0" err="1"/>
              <a:t>xjtlu</a:t>
            </a:r>
            <a:r>
              <a:rPr lang="en-US" dirty="0"/>
              <a:t> in building the career playing ground. Secondly, quoted from doctor </a:t>
            </a:r>
            <a:r>
              <a:rPr lang="en-US" b="0" i="0" u="none" strike="noStrike" dirty="0">
                <a:solidFill>
                  <a:srgbClr val="181818"/>
                </a:solidFill>
                <a:effectLst/>
                <a:latin typeface="inherit"/>
                <a:hlinkClick r:id="rId3"/>
              </a:rPr>
              <a:t>Cheng-Hung Lo</a:t>
            </a:r>
            <a:r>
              <a:rPr lang="en-US" b="0" i="0" u="none" strike="noStrike" dirty="0">
                <a:solidFill>
                  <a:srgbClr val="181818"/>
                </a:solidFill>
                <a:effectLst/>
                <a:latin typeface="inherit"/>
              </a:rPr>
              <a:t>, “ Study Sync project is a suitable project for year four digital media art students in their collaborative project in </a:t>
            </a:r>
            <a:r>
              <a:rPr lang="en-US" b="0" i="0" u="none" strike="noStrike" dirty="0" err="1">
                <a:solidFill>
                  <a:srgbClr val="181818"/>
                </a:solidFill>
                <a:effectLst/>
                <a:latin typeface="inherit"/>
              </a:rPr>
              <a:t>softa</a:t>
            </a:r>
            <a:r>
              <a:rPr lang="en-US" b="0" i="0" u="none" strike="noStrike" dirty="0">
                <a:solidFill>
                  <a:srgbClr val="181818"/>
                </a:solidFill>
                <a:effectLst/>
                <a:latin typeface="inherit"/>
              </a:rPr>
              <a:t> department”, possibly leading to more students with directing, screen writing, and painting abilities in joining us project in benefiting their own coursework as well.</a:t>
            </a:r>
            <a:endParaRPr lang="en-US" dirty="0"/>
          </a:p>
        </p:txBody>
      </p:sp>
      <p:sp>
        <p:nvSpPr>
          <p:cNvPr id="4" name="Slide Number Placeholder 3"/>
          <p:cNvSpPr>
            <a:spLocks noGrp="1"/>
          </p:cNvSpPr>
          <p:nvPr>
            <p:ph type="sldNum" sz="quarter" idx="5"/>
          </p:nvPr>
        </p:nvSpPr>
        <p:spPr/>
        <p:txBody>
          <a:bodyPr/>
          <a:lstStyle/>
          <a:p>
            <a:fld id="{3107EBB6-4B6B-4234-9764-8B190118E57E}" type="slidenum">
              <a:rPr lang="zh-CN" altLang="en-US" smtClean="0"/>
              <a:t>24</a:t>
            </a:fld>
            <a:endParaRPr lang="zh-CN" altLang="en-US"/>
          </a:p>
        </p:txBody>
      </p:sp>
    </p:spTree>
    <p:extLst>
      <p:ext uri="{BB962C8B-B14F-4D97-AF65-F5344CB8AC3E}">
        <p14:creationId xmlns:p14="http://schemas.microsoft.com/office/powerpoint/2010/main" val="530990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25</a:t>
            </a:fld>
            <a:endParaRPr lang="zh-CN" altLang="en-US"/>
          </a:p>
        </p:txBody>
      </p:sp>
    </p:spTree>
    <p:extLst>
      <p:ext uri="{BB962C8B-B14F-4D97-AF65-F5344CB8AC3E}">
        <p14:creationId xmlns:p14="http://schemas.microsoft.com/office/powerpoint/2010/main" val="1077619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26</a:t>
            </a:fld>
            <a:endParaRPr lang="zh-CN" altLang="en-US"/>
          </a:p>
        </p:txBody>
      </p:sp>
    </p:spTree>
    <p:extLst>
      <p:ext uri="{BB962C8B-B14F-4D97-AF65-F5344CB8AC3E}">
        <p14:creationId xmlns:p14="http://schemas.microsoft.com/office/powerpoint/2010/main" val="3765091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27</a:t>
            </a:fld>
            <a:endParaRPr lang="zh-CN" altLang="en-US"/>
          </a:p>
        </p:txBody>
      </p:sp>
    </p:spTree>
    <p:extLst>
      <p:ext uri="{BB962C8B-B14F-4D97-AF65-F5344CB8AC3E}">
        <p14:creationId xmlns:p14="http://schemas.microsoft.com/office/powerpoint/2010/main" val="72651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28</a:t>
            </a:fld>
            <a:endParaRPr lang="zh-CN" altLang="en-US"/>
          </a:p>
        </p:txBody>
      </p:sp>
    </p:spTree>
    <p:extLst>
      <p:ext uri="{BB962C8B-B14F-4D97-AF65-F5344CB8AC3E}">
        <p14:creationId xmlns:p14="http://schemas.microsoft.com/office/powerpoint/2010/main" val="2459802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29</a:t>
            </a:fld>
            <a:endParaRPr lang="zh-CN" altLang="en-US"/>
          </a:p>
        </p:txBody>
      </p:sp>
    </p:spTree>
    <p:extLst>
      <p:ext uri="{BB962C8B-B14F-4D97-AF65-F5344CB8AC3E}">
        <p14:creationId xmlns:p14="http://schemas.microsoft.com/office/powerpoint/2010/main" val="852701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30</a:t>
            </a:fld>
            <a:endParaRPr lang="zh-CN" altLang="en-US"/>
          </a:p>
        </p:txBody>
      </p:sp>
    </p:spTree>
    <p:extLst>
      <p:ext uri="{BB962C8B-B14F-4D97-AF65-F5344CB8AC3E}">
        <p14:creationId xmlns:p14="http://schemas.microsoft.com/office/powerpoint/2010/main" val="346409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background</a:t>
            </a:r>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3</a:t>
            </a:fld>
            <a:endParaRPr lang="zh-CN" altLang="en-US"/>
          </a:p>
        </p:txBody>
      </p:sp>
    </p:spTree>
    <p:extLst>
      <p:ext uri="{BB962C8B-B14F-4D97-AF65-F5344CB8AC3E}">
        <p14:creationId xmlns:p14="http://schemas.microsoft.com/office/powerpoint/2010/main" val="658981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31</a:t>
            </a:fld>
            <a:endParaRPr lang="zh-CN" altLang="en-US"/>
          </a:p>
        </p:txBody>
      </p:sp>
    </p:spTree>
    <p:extLst>
      <p:ext uri="{BB962C8B-B14F-4D97-AF65-F5344CB8AC3E}">
        <p14:creationId xmlns:p14="http://schemas.microsoft.com/office/powerpoint/2010/main" val="110728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32</a:t>
            </a:fld>
            <a:endParaRPr lang="zh-CN" altLang="en-US"/>
          </a:p>
        </p:txBody>
      </p:sp>
    </p:spTree>
    <p:extLst>
      <p:ext uri="{BB962C8B-B14F-4D97-AF65-F5344CB8AC3E}">
        <p14:creationId xmlns:p14="http://schemas.microsoft.com/office/powerpoint/2010/main" val="799240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33</a:t>
            </a:fld>
            <a:endParaRPr lang="zh-CN" altLang="en-US"/>
          </a:p>
        </p:txBody>
      </p:sp>
    </p:spTree>
    <p:extLst>
      <p:ext uri="{BB962C8B-B14F-4D97-AF65-F5344CB8AC3E}">
        <p14:creationId xmlns:p14="http://schemas.microsoft.com/office/powerpoint/2010/main" val="97162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34</a:t>
            </a:fld>
            <a:endParaRPr lang="zh-CN" altLang="en-US"/>
          </a:p>
        </p:txBody>
      </p:sp>
    </p:spTree>
    <p:extLst>
      <p:ext uri="{BB962C8B-B14F-4D97-AF65-F5344CB8AC3E}">
        <p14:creationId xmlns:p14="http://schemas.microsoft.com/office/powerpoint/2010/main" val="682378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35</a:t>
            </a:fld>
            <a:endParaRPr lang="zh-CN" altLang="en-US"/>
          </a:p>
        </p:txBody>
      </p:sp>
    </p:spTree>
    <p:extLst>
      <p:ext uri="{BB962C8B-B14F-4D97-AF65-F5344CB8AC3E}">
        <p14:creationId xmlns:p14="http://schemas.microsoft.com/office/powerpoint/2010/main" val="259357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36</a:t>
            </a:fld>
            <a:endParaRPr lang="zh-CN" altLang="en-US"/>
          </a:p>
        </p:txBody>
      </p:sp>
    </p:spTree>
    <p:extLst>
      <p:ext uri="{BB962C8B-B14F-4D97-AF65-F5344CB8AC3E}">
        <p14:creationId xmlns:p14="http://schemas.microsoft.com/office/powerpoint/2010/main" val="1624936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37</a:t>
            </a:fld>
            <a:endParaRPr lang="zh-CN" altLang="en-US"/>
          </a:p>
        </p:txBody>
      </p:sp>
    </p:spTree>
    <p:extLst>
      <p:ext uri="{BB962C8B-B14F-4D97-AF65-F5344CB8AC3E}">
        <p14:creationId xmlns:p14="http://schemas.microsoft.com/office/powerpoint/2010/main" val="844166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38</a:t>
            </a:fld>
            <a:endParaRPr lang="zh-CN" altLang="en-US"/>
          </a:p>
        </p:txBody>
      </p:sp>
    </p:spTree>
    <p:extLst>
      <p:ext uri="{BB962C8B-B14F-4D97-AF65-F5344CB8AC3E}">
        <p14:creationId xmlns:p14="http://schemas.microsoft.com/office/powerpoint/2010/main" val="3792878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39</a:t>
            </a:fld>
            <a:endParaRPr lang="zh-CN" altLang="en-US"/>
          </a:p>
        </p:txBody>
      </p:sp>
    </p:spTree>
    <p:extLst>
      <p:ext uri="{BB962C8B-B14F-4D97-AF65-F5344CB8AC3E}">
        <p14:creationId xmlns:p14="http://schemas.microsoft.com/office/powerpoint/2010/main" val="1178203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40</a:t>
            </a:fld>
            <a:endParaRPr lang="zh-CN" altLang="en-US"/>
          </a:p>
        </p:txBody>
      </p:sp>
    </p:spTree>
    <p:extLst>
      <p:ext uri="{BB962C8B-B14F-4D97-AF65-F5344CB8AC3E}">
        <p14:creationId xmlns:p14="http://schemas.microsoft.com/office/powerpoint/2010/main" val="89367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project has iterated from three stages. </a:t>
            </a:r>
          </a:p>
          <a:p>
            <a:r>
              <a:rPr lang="en-US" altLang="zh-CN" dirty="0"/>
              <a:t>Stage one , kind heart link, has owned the top 1 of the XJTLU blockchain application innovation award.</a:t>
            </a:r>
          </a:p>
          <a:p>
            <a:r>
              <a:rPr lang="en-US" altLang="zh-CN" dirty="0"/>
              <a:t>Stage two, chain charity, </a:t>
            </a:r>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4</a:t>
            </a:fld>
            <a:endParaRPr lang="zh-CN" altLang="en-US"/>
          </a:p>
        </p:txBody>
      </p:sp>
    </p:spTree>
    <p:extLst>
      <p:ext uri="{BB962C8B-B14F-4D97-AF65-F5344CB8AC3E}">
        <p14:creationId xmlns:p14="http://schemas.microsoft.com/office/powerpoint/2010/main" val="134119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41</a:t>
            </a:fld>
            <a:endParaRPr lang="zh-CN" altLang="en-US"/>
          </a:p>
        </p:txBody>
      </p:sp>
    </p:spTree>
    <p:extLst>
      <p:ext uri="{BB962C8B-B14F-4D97-AF65-F5344CB8AC3E}">
        <p14:creationId xmlns:p14="http://schemas.microsoft.com/office/powerpoint/2010/main" val="3246078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42</a:t>
            </a:fld>
            <a:endParaRPr lang="zh-CN" altLang="en-US"/>
          </a:p>
        </p:txBody>
      </p:sp>
    </p:spTree>
    <p:extLst>
      <p:ext uri="{BB962C8B-B14F-4D97-AF65-F5344CB8AC3E}">
        <p14:creationId xmlns:p14="http://schemas.microsoft.com/office/powerpoint/2010/main" val="2847049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43</a:t>
            </a:fld>
            <a:endParaRPr lang="zh-CN" altLang="en-US"/>
          </a:p>
        </p:txBody>
      </p:sp>
    </p:spTree>
    <p:extLst>
      <p:ext uri="{BB962C8B-B14F-4D97-AF65-F5344CB8AC3E}">
        <p14:creationId xmlns:p14="http://schemas.microsoft.com/office/powerpoint/2010/main" val="1547103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44</a:t>
            </a:fld>
            <a:endParaRPr lang="zh-CN" altLang="en-US"/>
          </a:p>
        </p:txBody>
      </p:sp>
    </p:spTree>
    <p:extLst>
      <p:ext uri="{BB962C8B-B14F-4D97-AF65-F5344CB8AC3E}">
        <p14:creationId xmlns:p14="http://schemas.microsoft.com/office/powerpoint/2010/main" val="305516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5</a:t>
            </a:fld>
            <a:endParaRPr lang="zh-CN" altLang="en-US"/>
          </a:p>
        </p:txBody>
      </p:sp>
    </p:spTree>
    <p:extLst>
      <p:ext uri="{BB962C8B-B14F-4D97-AF65-F5344CB8AC3E}">
        <p14:creationId xmlns:p14="http://schemas.microsoft.com/office/powerpoint/2010/main" val="29595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6</a:t>
            </a:fld>
            <a:endParaRPr lang="zh-CN" altLang="en-US"/>
          </a:p>
        </p:txBody>
      </p:sp>
    </p:spTree>
    <p:extLst>
      <p:ext uri="{BB962C8B-B14F-4D97-AF65-F5344CB8AC3E}">
        <p14:creationId xmlns:p14="http://schemas.microsoft.com/office/powerpoint/2010/main" val="325738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cs typeface="+mn-ea"/>
                <a:sym typeface="+mn-lt"/>
              </a:rPr>
              <a:t>students in general education in the university does not fully grasp the full ability of the positions needed by society. There is a gap between the way individuals develop and company needs.</a:t>
            </a:r>
            <a:endParaRPr lang="en-US" dirty="0"/>
          </a:p>
          <a:p>
            <a:endParaRPr lang="en-US" dirty="0"/>
          </a:p>
        </p:txBody>
      </p:sp>
      <p:sp>
        <p:nvSpPr>
          <p:cNvPr id="4" name="Slide Number Placeholder 3"/>
          <p:cNvSpPr>
            <a:spLocks noGrp="1"/>
          </p:cNvSpPr>
          <p:nvPr>
            <p:ph type="sldNum" sz="quarter" idx="5"/>
          </p:nvPr>
        </p:nvSpPr>
        <p:spPr/>
        <p:txBody>
          <a:bodyPr/>
          <a:lstStyle/>
          <a:p>
            <a:fld id="{3107EBB6-4B6B-4234-9764-8B190118E57E}" type="slidenum">
              <a:rPr lang="zh-CN" altLang="en-US" smtClean="0"/>
              <a:t>7</a:t>
            </a:fld>
            <a:endParaRPr lang="zh-CN" altLang="en-US"/>
          </a:p>
        </p:txBody>
      </p:sp>
    </p:spTree>
    <p:extLst>
      <p:ext uri="{BB962C8B-B14F-4D97-AF65-F5344CB8AC3E}">
        <p14:creationId xmlns:p14="http://schemas.microsoft.com/office/powerpoint/2010/main" val="57505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7EBB6-4B6B-4234-9764-8B190118E57E}" type="slidenum">
              <a:rPr lang="zh-CN" altLang="en-US" smtClean="0"/>
              <a:t>8</a:t>
            </a:fld>
            <a:endParaRPr lang="zh-CN" altLang="en-US"/>
          </a:p>
        </p:txBody>
      </p:sp>
    </p:spTree>
    <p:extLst>
      <p:ext uri="{BB962C8B-B14F-4D97-AF65-F5344CB8AC3E}">
        <p14:creationId xmlns:p14="http://schemas.microsoft.com/office/powerpoint/2010/main" val="317612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9</a:t>
            </a:fld>
            <a:endParaRPr lang="zh-CN" altLang="en-US"/>
          </a:p>
        </p:txBody>
      </p:sp>
    </p:spTree>
    <p:extLst>
      <p:ext uri="{BB962C8B-B14F-4D97-AF65-F5344CB8AC3E}">
        <p14:creationId xmlns:p14="http://schemas.microsoft.com/office/powerpoint/2010/main" val="4034275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306791DE-D119-4FCA-AE55-432DD06B4DB0}"/>
              </a:ext>
            </a:extLst>
          </p:cNvPr>
          <p:cNvSpPr>
            <a:spLocks noChangeArrowheads="1"/>
          </p:cNvSpPr>
          <p:nvPr/>
        </p:nvSpPr>
        <p:spPr bwMode="auto">
          <a:xfrm>
            <a:off x="0" y="0"/>
            <a:ext cx="12192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defRPr/>
            </a:pPr>
            <a:endParaRPr lang="zh-CN" altLang="en-US" sz="1800">
              <a:ea typeface="宋体" pitchFamily="2" charset="-122"/>
            </a:endParaRPr>
          </a:p>
        </p:txBody>
      </p:sp>
      <p:pic>
        <p:nvPicPr>
          <p:cNvPr id="5" name="Picture 21" descr="Logo and Title White">
            <a:extLst>
              <a:ext uri="{FF2B5EF4-FFF2-40B4-BE49-F238E27FC236}">
                <a16:creationId xmlns:a16="http://schemas.microsoft.com/office/drawing/2014/main" id="{BBB05DC8-32F5-4DB4-9176-95DDBA461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266" y="5445126"/>
            <a:ext cx="5607051"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1081128" y="2646484"/>
            <a:ext cx="4470400" cy="1143000"/>
          </a:xfrm>
        </p:spPr>
        <p:txBody>
          <a:bodyPr/>
          <a:lstStyle>
            <a:lvl1pPr>
              <a:defRPr sz="54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7416800" y="3505200"/>
            <a:ext cx="4470400" cy="1752600"/>
          </a:xfrm>
        </p:spPr>
        <p:txBody>
          <a:bodyPr/>
          <a:lstStyle>
            <a:lvl1pPr marL="0" indent="0">
              <a:defRPr sz="1200">
                <a:solidFill>
                  <a:schemeClr val="bg1"/>
                </a:solidFill>
              </a:defRPr>
            </a:lvl1pPr>
          </a:lstStyle>
          <a:p>
            <a:pPr lvl="0"/>
            <a:r>
              <a:rPr lang="en-US" altLang="zh-CN" noProof="0"/>
              <a:t>Click to edit Master subtitle style</a:t>
            </a:r>
          </a:p>
        </p:txBody>
      </p:sp>
    </p:spTree>
    <p:extLst>
      <p:ext uri="{BB962C8B-B14F-4D97-AF65-F5344CB8AC3E}">
        <p14:creationId xmlns:p14="http://schemas.microsoft.com/office/powerpoint/2010/main" val="112632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9062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8518" y="1844675"/>
            <a:ext cx="4794249"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75967" y="1844675"/>
            <a:ext cx="479636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29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97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827646"/>
      </p:ext>
    </p:extLst>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BCCCD9-419B-4A01-BF72-E7EDE482ADE0}"/>
              </a:ext>
            </a:extLst>
          </p:cNvPr>
          <p:cNvSpPr>
            <a:spLocks noGrp="1" noChangeArrowheads="1"/>
          </p:cNvSpPr>
          <p:nvPr>
            <p:ph type="title"/>
          </p:nvPr>
        </p:nvSpPr>
        <p:spPr bwMode="auto">
          <a:xfrm>
            <a:off x="1678518" y="260350"/>
            <a:ext cx="988483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824536-E872-4197-B658-1ACA886EDC2D}"/>
              </a:ext>
            </a:extLst>
          </p:cNvPr>
          <p:cNvSpPr>
            <a:spLocks noGrp="1" noChangeArrowheads="1"/>
          </p:cNvSpPr>
          <p:nvPr>
            <p:ph type="body" idx="1"/>
          </p:nvPr>
        </p:nvSpPr>
        <p:spPr bwMode="auto">
          <a:xfrm>
            <a:off x="1678517" y="1844675"/>
            <a:ext cx="9793816"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7">
            <a:extLst>
              <a:ext uri="{FF2B5EF4-FFF2-40B4-BE49-F238E27FC236}">
                <a16:creationId xmlns:a16="http://schemas.microsoft.com/office/drawing/2014/main" id="{921FA453-D06E-4F74-BADF-7E98E104AD5E}"/>
              </a:ext>
            </a:extLst>
          </p:cNvPr>
          <p:cNvSpPr>
            <a:spLocks noChangeArrowheads="1"/>
          </p:cNvSpPr>
          <p:nvPr/>
        </p:nvSpPr>
        <p:spPr bwMode="auto">
          <a:xfrm>
            <a:off x="0" y="0"/>
            <a:ext cx="1007533"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29" name="Rectangle 8">
            <a:extLst>
              <a:ext uri="{FF2B5EF4-FFF2-40B4-BE49-F238E27FC236}">
                <a16:creationId xmlns:a16="http://schemas.microsoft.com/office/drawing/2014/main" id="{723D609D-64FF-4A24-8E56-8FDA44D4314A}"/>
              </a:ext>
            </a:extLst>
          </p:cNvPr>
          <p:cNvSpPr>
            <a:spLocks noChangeArrowheads="1"/>
          </p:cNvSpPr>
          <p:nvPr/>
        </p:nvSpPr>
        <p:spPr bwMode="auto">
          <a:xfrm>
            <a:off x="527051" y="0"/>
            <a:ext cx="287867"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30" name="Rectangle 12">
            <a:extLst>
              <a:ext uri="{FF2B5EF4-FFF2-40B4-BE49-F238E27FC236}">
                <a16:creationId xmlns:a16="http://schemas.microsoft.com/office/drawing/2014/main" id="{D33304C7-8895-43C8-A920-97C1D0CA54DE}"/>
              </a:ext>
            </a:extLst>
          </p:cNvPr>
          <p:cNvSpPr>
            <a:spLocks noChangeArrowheads="1"/>
          </p:cNvSpPr>
          <p:nvPr/>
        </p:nvSpPr>
        <p:spPr bwMode="auto">
          <a:xfrm rot="-5400000">
            <a:off x="5988050" y="-4719637"/>
            <a:ext cx="215900" cy="12192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pic>
        <p:nvPicPr>
          <p:cNvPr id="1031" name="Picture 13" descr="Logo and Title">
            <a:extLst>
              <a:ext uri="{FF2B5EF4-FFF2-40B4-BE49-F238E27FC236}">
                <a16:creationId xmlns:a16="http://schemas.microsoft.com/office/drawing/2014/main" id="{AE09232D-73EF-4627-BC34-3CCB2177EE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0568" y="5876925"/>
            <a:ext cx="354541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90923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35" r:id="rId6"/>
  </p:sldLayoutIdLst>
  <p:txStyles>
    <p:titleStyle>
      <a:lvl1pPr algn="l" rtl="0" eaLnBrk="1" fontAlgn="base" hangingPunct="1">
        <a:spcBef>
          <a:spcPct val="0"/>
        </a:spcBef>
        <a:spcAft>
          <a:spcPct val="0"/>
        </a:spcAft>
        <a:defRPr sz="3000">
          <a:solidFill>
            <a:schemeClr val="accent2"/>
          </a:solidFill>
          <a:latin typeface="+mj-lt"/>
          <a:ea typeface="+mj-ea"/>
          <a:cs typeface="+mj-cs"/>
        </a:defRPr>
      </a:lvl1pPr>
      <a:lvl2pPr algn="l" rtl="0" eaLnBrk="1" fontAlgn="base" hangingPunct="1">
        <a:spcBef>
          <a:spcPct val="0"/>
        </a:spcBef>
        <a:spcAft>
          <a:spcPct val="0"/>
        </a:spcAft>
        <a:defRPr sz="3000">
          <a:solidFill>
            <a:schemeClr val="accent2"/>
          </a:solidFill>
          <a:latin typeface="Arial" charset="0"/>
          <a:ea typeface="ＭＳ Ｐゴシック" pitchFamily="34" charset="-128"/>
        </a:defRPr>
      </a:lvl2pPr>
      <a:lvl3pPr algn="l" rtl="0" eaLnBrk="1" fontAlgn="base" hangingPunct="1">
        <a:spcBef>
          <a:spcPct val="0"/>
        </a:spcBef>
        <a:spcAft>
          <a:spcPct val="0"/>
        </a:spcAft>
        <a:defRPr sz="3000">
          <a:solidFill>
            <a:schemeClr val="accent2"/>
          </a:solidFill>
          <a:latin typeface="Arial" charset="0"/>
          <a:ea typeface="ＭＳ Ｐゴシック" pitchFamily="34" charset="-128"/>
        </a:defRPr>
      </a:lvl3pPr>
      <a:lvl4pPr algn="l" rtl="0" eaLnBrk="1" fontAlgn="base" hangingPunct="1">
        <a:spcBef>
          <a:spcPct val="0"/>
        </a:spcBef>
        <a:spcAft>
          <a:spcPct val="0"/>
        </a:spcAft>
        <a:defRPr sz="3000">
          <a:solidFill>
            <a:schemeClr val="accent2"/>
          </a:solidFill>
          <a:latin typeface="Arial" charset="0"/>
          <a:ea typeface="ＭＳ Ｐゴシック" pitchFamily="34" charset="-128"/>
        </a:defRPr>
      </a:lvl4pPr>
      <a:lvl5pPr algn="l" rtl="0" eaLnBrk="1" fontAlgn="base" hangingPunct="1">
        <a:spcBef>
          <a:spcPct val="0"/>
        </a:spcBef>
        <a:spcAft>
          <a:spcPct val="0"/>
        </a:spcAft>
        <a:defRPr sz="3000">
          <a:solidFill>
            <a:schemeClr val="accent2"/>
          </a:solidFill>
          <a:latin typeface="Arial" charset="0"/>
          <a:ea typeface="ＭＳ Ｐゴシック" pitchFamily="34" charset="-128"/>
        </a:defRPr>
      </a:lvl5pPr>
      <a:lvl6pPr marL="457200" algn="l" rtl="0" eaLnBrk="1" fontAlgn="base" hangingPunct="1">
        <a:spcBef>
          <a:spcPct val="0"/>
        </a:spcBef>
        <a:spcAft>
          <a:spcPct val="0"/>
        </a:spcAft>
        <a:defRPr sz="3000">
          <a:solidFill>
            <a:schemeClr val="accent2"/>
          </a:solidFill>
          <a:latin typeface="Arial" charset="0"/>
          <a:ea typeface="ＭＳ Ｐゴシック" pitchFamily="34" charset="-128"/>
        </a:defRPr>
      </a:lvl6pPr>
      <a:lvl7pPr marL="914400" algn="l" rtl="0" eaLnBrk="1" fontAlgn="base" hangingPunct="1">
        <a:spcBef>
          <a:spcPct val="0"/>
        </a:spcBef>
        <a:spcAft>
          <a:spcPct val="0"/>
        </a:spcAft>
        <a:defRPr sz="3000">
          <a:solidFill>
            <a:schemeClr val="accent2"/>
          </a:solidFill>
          <a:latin typeface="Arial" charset="0"/>
          <a:ea typeface="ＭＳ Ｐゴシック" pitchFamily="34" charset="-128"/>
        </a:defRPr>
      </a:lvl7pPr>
      <a:lvl8pPr marL="1371600" algn="l" rtl="0" eaLnBrk="1" fontAlgn="base" hangingPunct="1">
        <a:spcBef>
          <a:spcPct val="0"/>
        </a:spcBef>
        <a:spcAft>
          <a:spcPct val="0"/>
        </a:spcAft>
        <a:defRPr sz="3000">
          <a:solidFill>
            <a:schemeClr val="accent2"/>
          </a:solidFill>
          <a:latin typeface="Arial" charset="0"/>
          <a:ea typeface="ＭＳ Ｐゴシック" pitchFamily="34" charset="-128"/>
        </a:defRPr>
      </a:lvl8pPr>
      <a:lvl9pPr marL="1828800" algn="l" rtl="0" eaLnBrk="1" fontAlgn="base" hangingPunct="1">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defRPr>
          <a:solidFill>
            <a:schemeClr val="tx1"/>
          </a:solidFill>
          <a:latin typeface="+mn-lt"/>
          <a:ea typeface="+mn-ea"/>
          <a:cs typeface="+mn-cs"/>
        </a:defRPr>
      </a:lvl1pPr>
      <a:lvl2pPr marL="742950" indent="-285750" algn="l" rtl="0" eaLnBrk="1" fontAlgn="base" hangingPunct="1">
        <a:spcBef>
          <a:spcPct val="20000"/>
        </a:spcBef>
        <a:spcAft>
          <a:spcPct val="0"/>
        </a:spcAft>
        <a:defRPr sz="1600">
          <a:solidFill>
            <a:schemeClr val="tx1"/>
          </a:solidFill>
          <a:latin typeface="+mn-lt"/>
          <a:ea typeface="+mn-ea"/>
        </a:defRPr>
      </a:lvl2pPr>
      <a:lvl3pPr marL="1143000" indent="-228600" algn="l" rtl="0" eaLnBrk="1" fontAlgn="base" hangingPunct="1">
        <a:spcBef>
          <a:spcPct val="20000"/>
        </a:spcBef>
        <a:spcAft>
          <a:spcPct val="0"/>
        </a:spcAft>
        <a:defRPr sz="1400">
          <a:solidFill>
            <a:schemeClr val="tx1"/>
          </a:solidFill>
          <a:latin typeface="+mn-lt"/>
          <a:ea typeface="+mn-ea"/>
        </a:defRPr>
      </a:lvl3pPr>
      <a:lvl4pPr marL="1600200" indent="-228600" algn="l" rtl="0" eaLnBrk="1" fontAlgn="base" hangingPunct="1">
        <a:spcBef>
          <a:spcPct val="20000"/>
        </a:spcBef>
        <a:spcAft>
          <a:spcPct val="0"/>
        </a:spcAft>
        <a:defRPr sz="1200">
          <a:solidFill>
            <a:schemeClr val="tx1"/>
          </a:solidFill>
          <a:latin typeface="+mn-lt"/>
          <a:ea typeface="+mn-ea"/>
        </a:defRPr>
      </a:lvl4pPr>
      <a:lvl5pPr marL="2057400" indent="-228600" algn="l" rtl="0" eaLnBrk="1" fontAlgn="base" hangingPunct="1">
        <a:spcBef>
          <a:spcPct val="20000"/>
        </a:spcBef>
        <a:spcAft>
          <a:spcPct val="0"/>
        </a:spcAft>
        <a:defRPr sz="1000">
          <a:solidFill>
            <a:schemeClr val="tx1"/>
          </a:solidFill>
          <a:latin typeface="+mn-lt"/>
          <a:ea typeface="+mn-ea"/>
        </a:defRPr>
      </a:lvl5pPr>
      <a:lvl6pPr marL="2514600" indent="-228600" algn="l" rtl="0" eaLnBrk="1" fontAlgn="base" hangingPunct="1">
        <a:spcBef>
          <a:spcPct val="20000"/>
        </a:spcBef>
        <a:spcAft>
          <a:spcPct val="0"/>
        </a:spcAft>
        <a:defRPr sz="1000">
          <a:solidFill>
            <a:schemeClr val="tx1"/>
          </a:solidFill>
          <a:latin typeface="+mn-lt"/>
          <a:ea typeface="+mn-ea"/>
        </a:defRPr>
      </a:lvl6pPr>
      <a:lvl7pPr marL="2971800" indent="-228600" algn="l" rtl="0" eaLnBrk="1" fontAlgn="base" hangingPunct="1">
        <a:spcBef>
          <a:spcPct val="20000"/>
        </a:spcBef>
        <a:spcAft>
          <a:spcPct val="0"/>
        </a:spcAft>
        <a:defRPr sz="1000">
          <a:solidFill>
            <a:schemeClr val="tx1"/>
          </a:solidFill>
          <a:latin typeface="+mn-lt"/>
          <a:ea typeface="+mn-ea"/>
        </a:defRPr>
      </a:lvl7pPr>
      <a:lvl8pPr marL="3429000" indent="-228600" algn="l" rtl="0" eaLnBrk="1" fontAlgn="base" hangingPunct="1">
        <a:spcBef>
          <a:spcPct val="20000"/>
        </a:spcBef>
        <a:spcAft>
          <a:spcPct val="0"/>
        </a:spcAft>
        <a:defRPr sz="1000">
          <a:solidFill>
            <a:schemeClr val="tx1"/>
          </a:solidFill>
          <a:latin typeface="+mn-lt"/>
          <a:ea typeface="+mn-ea"/>
        </a:defRPr>
      </a:lvl8pPr>
      <a:lvl9pPr marL="3886200" indent="-228600" algn="l" rtl="0" eaLnBrk="1" fontAlgn="base" hangingPunct="1">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47.png"/><Relationship Id="rId10" Type="http://schemas.openxmlformats.org/officeDocument/2006/relationships/image" Target="../media/image52.jpg"/><Relationship Id="rId4" Type="http://schemas.openxmlformats.org/officeDocument/2006/relationships/image" Target="../media/image46.png"/><Relationship Id="rId9"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D5F1C-DA4F-4AC7-B57C-7A87DE72899C}"/>
              </a:ext>
            </a:extLst>
          </p:cNvPr>
          <p:cNvSpPr>
            <a:spLocks noGrp="1"/>
          </p:cNvSpPr>
          <p:nvPr>
            <p:ph type="ctrTitle"/>
          </p:nvPr>
        </p:nvSpPr>
        <p:spPr>
          <a:xfrm>
            <a:off x="857249" y="2207570"/>
            <a:ext cx="6413821" cy="1483360"/>
          </a:xfrm>
        </p:spPr>
        <p:txBody>
          <a:bodyPr/>
          <a:lstStyle/>
          <a:p>
            <a:r>
              <a:rPr lang="en-US" altLang="zh-CN" sz="8800" dirty="0">
                <a:latin typeface="+mn-lt"/>
                <a:ea typeface="+mn-ea"/>
                <a:cs typeface="+mn-ea"/>
                <a:sym typeface="+mn-lt"/>
              </a:rPr>
              <a:t>Sync Study</a:t>
            </a:r>
            <a:endParaRPr lang="zh-CN" altLang="en-US" sz="8800" dirty="0">
              <a:latin typeface="+mn-lt"/>
              <a:ea typeface="+mn-ea"/>
              <a:cs typeface="+mn-ea"/>
              <a:sym typeface="+mn-lt"/>
            </a:endParaRPr>
          </a:p>
        </p:txBody>
      </p:sp>
      <p:sp>
        <p:nvSpPr>
          <p:cNvPr id="3" name="副标题 2">
            <a:extLst>
              <a:ext uri="{FF2B5EF4-FFF2-40B4-BE49-F238E27FC236}">
                <a16:creationId xmlns:a16="http://schemas.microsoft.com/office/drawing/2014/main" id="{131A4D77-5795-45D2-AB17-8F0D9CB72EEE}"/>
              </a:ext>
            </a:extLst>
          </p:cNvPr>
          <p:cNvSpPr>
            <a:spLocks noGrp="1"/>
          </p:cNvSpPr>
          <p:nvPr>
            <p:ph type="subTitle" idx="1"/>
          </p:nvPr>
        </p:nvSpPr>
        <p:spPr>
          <a:xfrm>
            <a:off x="5374640" y="3608673"/>
            <a:ext cx="6413821" cy="2893727"/>
          </a:xfrm>
        </p:spPr>
        <p:txBody>
          <a:bodyPr/>
          <a:lstStyle/>
          <a:p>
            <a:r>
              <a:rPr lang="en-US" altLang="zh-CN" sz="3200" dirty="0" err="1">
                <a:cs typeface="+mn-ea"/>
                <a:sym typeface="+mn-lt"/>
              </a:rPr>
              <a:t>SyncStudy</a:t>
            </a:r>
            <a:r>
              <a:rPr lang="zh-CN" altLang="en-US" sz="3200" dirty="0">
                <a:cs typeface="+mn-ea"/>
                <a:sym typeface="+mn-lt"/>
              </a:rPr>
              <a:t> </a:t>
            </a:r>
            <a:r>
              <a:rPr lang="en-US" altLang="zh-CN" sz="3200" dirty="0">
                <a:cs typeface="+mn-ea"/>
                <a:sym typeface="+mn-lt"/>
              </a:rPr>
              <a:t>Team</a:t>
            </a:r>
            <a:r>
              <a:rPr lang="zh-CN" altLang="en-US" sz="3200" dirty="0">
                <a:cs typeface="+mn-ea"/>
                <a:sym typeface="+mn-lt"/>
              </a:rPr>
              <a:t> </a:t>
            </a:r>
            <a:endParaRPr lang="en-US" altLang="zh-CN" sz="3200" dirty="0">
              <a:cs typeface="+mn-ea"/>
              <a:sym typeface="+mn-lt"/>
            </a:endParaRPr>
          </a:p>
          <a:p>
            <a:r>
              <a:rPr lang="en-US" altLang="zh-CN" sz="3200" dirty="0">
                <a:cs typeface="+mn-ea"/>
                <a:sym typeface="+mn-lt"/>
              </a:rPr>
              <a:t>Instructors:</a:t>
            </a:r>
          </a:p>
          <a:p>
            <a:r>
              <a:rPr lang="en-US" altLang="zh-CN" sz="3200" dirty="0">
                <a:cs typeface="+mn-ea"/>
                <a:sym typeface="+mn-lt"/>
              </a:rPr>
              <a:t>Dr. Wang,</a:t>
            </a:r>
            <a:r>
              <a:rPr lang="zh-CN" altLang="en-US" sz="3200" dirty="0">
                <a:cs typeface="+mn-ea"/>
                <a:sym typeface="+mn-lt"/>
              </a:rPr>
              <a:t> </a:t>
            </a:r>
            <a:r>
              <a:rPr lang="en-US" altLang="zh-CN" sz="3200" dirty="0">
                <a:cs typeface="+mn-ea"/>
                <a:sym typeface="+mn-lt"/>
              </a:rPr>
              <a:t>Dr. </a:t>
            </a:r>
            <a:r>
              <a:rPr lang="en-US" altLang="zh-CN" sz="3200" dirty="0" err="1">
                <a:cs typeface="+mn-ea"/>
                <a:sym typeface="+mn-lt"/>
              </a:rPr>
              <a:t>Qiuyu</a:t>
            </a:r>
            <a:endParaRPr lang="en-US" altLang="zh-CN" sz="3200" dirty="0">
              <a:cs typeface="+mn-ea"/>
              <a:sym typeface="+mn-lt"/>
            </a:endParaRPr>
          </a:p>
          <a:p>
            <a:endParaRPr lang="en-US" altLang="zh-CN" sz="3200" dirty="0">
              <a:cs typeface="+mn-ea"/>
              <a:sym typeface="+mn-lt"/>
            </a:endParaRPr>
          </a:p>
          <a:p>
            <a:endParaRPr lang="zh-CN" altLang="en-US" sz="3200" dirty="0">
              <a:cs typeface="+mn-ea"/>
              <a:sym typeface="+mn-lt"/>
            </a:endParaRPr>
          </a:p>
        </p:txBody>
      </p:sp>
    </p:spTree>
    <p:extLst>
      <p:ext uri="{BB962C8B-B14F-4D97-AF65-F5344CB8AC3E}">
        <p14:creationId xmlns:p14="http://schemas.microsoft.com/office/powerpoint/2010/main" val="309452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2D8DB-3ED0-42B3-8218-5C59B6BC8786}"/>
              </a:ext>
            </a:extLst>
          </p:cNvPr>
          <p:cNvSpPr>
            <a:spLocks noGrp="1"/>
          </p:cNvSpPr>
          <p:nvPr>
            <p:ph type="title"/>
          </p:nvPr>
        </p:nvSpPr>
        <p:spPr/>
        <p:txBody>
          <a:bodyPr/>
          <a:lstStyle/>
          <a:p>
            <a:r>
              <a:rPr lang="en-US" altLang="zh-CN" dirty="0">
                <a:latin typeface="+mn-lt"/>
                <a:ea typeface="+mn-ea"/>
                <a:cs typeface="+mn-ea"/>
                <a:sym typeface="+mn-lt"/>
              </a:rPr>
              <a:t>How does your project solve the design?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1A3CB77-0557-4A3A-887B-26DFE260DA85}"/>
              </a:ext>
            </a:extLst>
          </p:cNvPr>
          <p:cNvSpPr>
            <a:spLocks noGrp="1"/>
          </p:cNvSpPr>
          <p:nvPr>
            <p:ph idx="1"/>
          </p:nvPr>
        </p:nvSpPr>
        <p:spPr>
          <a:xfrm>
            <a:off x="1678517" y="1844674"/>
            <a:ext cx="9793816" cy="4560521"/>
          </a:xfrm>
        </p:spPr>
        <p:txBody>
          <a:bodyPr>
            <a:noAutofit/>
          </a:bodyPr>
          <a:lstStyle/>
          <a:p>
            <a:pPr>
              <a:buFont typeface="Arial" panose="020B0604020202020204" pitchFamily="34" charset="0"/>
              <a:buChar char="•"/>
            </a:pPr>
            <a:r>
              <a:rPr lang="en-US" altLang="zh-CN" sz="2400" dirty="0">
                <a:cs typeface="+mn-ea"/>
                <a:sym typeface="+mn-lt"/>
              </a:rPr>
              <a:t>This is a platform to help students build the ideal personal job-hunting competency model.
In this, students will enter their own major, their own hope to engage in the industry, engaged in the company, users will go through a simulation of college life game, and ultimately see if they can meet the needs of this position.
After that, the user saw HR provided the post model students according to HR's post model, input their achievements in this area, into the model can identify the factors, system generation in which areas also recommend students to improve their ability, for example, a student feel that they lack research experience, we recommend ILEAD research-oriented learning contest, we can be responsible for the teacher, the group, the form of tweets sent to students.
Through a radar map, students can clearly know that I still have those abilities in this field that are worth improving, my own overall development is not uneven.
</a:t>
            </a:r>
            <a:endParaRPr lang="zh-CN" altLang="en-US" sz="2400" dirty="0">
              <a:cs typeface="+mn-ea"/>
              <a:sym typeface="+mn-lt"/>
            </a:endParaRPr>
          </a:p>
        </p:txBody>
      </p:sp>
      <p:pic>
        <p:nvPicPr>
          <p:cNvPr id="4" name="Picture 3">
            <a:extLst>
              <a:ext uri="{FF2B5EF4-FFF2-40B4-BE49-F238E27FC236}">
                <a16:creationId xmlns:a16="http://schemas.microsoft.com/office/drawing/2014/main" id="{90A50975-8DCC-43A6-A737-7DE3F3EADD8E}"/>
              </a:ext>
            </a:extLst>
          </p:cNvPr>
          <p:cNvPicPr>
            <a:picLocks noChangeAspect="1"/>
          </p:cNvPicPr>
          <p:nvPr/>
        </p:nvPicPr>
        <p:blipFill>
          <a:blip r:embed="rId3"/>
          <a:stretch>
            <a:fillRect/>
          </a:stretch>
        </p:blipFill>
        <p:spPr>
          <a:xfrm>
            <a:off x="9737914" y="-318335"/>
            <a:ext cx="2454086" cy="2163009"/>
          </a:xfrm>
          <a:prstGeom prst="rect">
            <a:avLst/>
          </a:prstGeom>
        </p:spPr>
      </p:pic>
    </p:spTree>
    <p:extLst>
      <p:ext uri="{BB962C8B-B14F-4D97-AF65-F5344CB8AC3E}">
        <p14:creationId xmlns:p14="http://schemas.microsoft.com/office/powerpoint/2010/main" val="69213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87EEA-2218-4125-B449-0F575EA54CA9}"/>
              </a:ext>
            </a:extLst>
          </p:cNvPr>
          <p:cNvSpPr>
            <a:spLocks noGrp="1"/>
          </p:cNvSpPr>
          <p:nvPr>
            <p:ph type="title"/>
          </p:nvPr>
        </p:nvSpPr>
        <p:spPr/>
        <p:txBody>
          <a:bodyPr/>
          <a:lstStyle/>
          <a:p>
            <a:r>
              <a:rPr lang="en-US" altLang="zh-CN" dirty="0">
                <a:latin typeface="+mn-lt"/>
                <a:ea typeface="+mn-ea"/>
                <a:cs typeface="+mn-ea"/>
                <a:sym typeface="+mn-lt"/>
              </a:rPr>
              <a:t>Then.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554DEA6-1959-4CB9-9C7C-DCFA08F1DE52}"/>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altLang="zh-CN" sz="2400" dirty="0">
                <a:cs typeface="+mn-ea"/>
                <a:sym typeface="+mn-lt"/>
              </a:rPr>
              <a:t>After the user has received our recommendation, you can choose to join (click enroll) on this project to learn, in our small program is the status of the project in progress.
Student competition, after winning the prize, we open to the research-oriented learning contest </a:t>
            </a:r>
            <a:r>
              <a:rPr lang="en-US" altLang="zh-CN" sz="2400" dirty="0" err="1">
                <a:cs typeface="+mn-ea"/>
                <a:sym typeface="+mn-lt"/>
              </a:rPr>
              <a:t>teacherproof</a:t>
            </a:r>
            <a:r>
              <a:rPr lang="en-US" altLang="zh-CN" sz="2400" dirty="0">
                <a:cs typeface="+mn-ea"/>
                <a:sym typeface="+mn-lt"/>
              </a:rPr>
              <a:t> uploaded interface, students completed a task, obtained the corresponding experience value, in the enterprise or graduate school required radar map more complete and comprehensive.
As for the chain information, it is only the result of the model, for example, you have increased the understanding of research ability and organizational coordination ability through research-oriented learning.
If the enterprise has the tendency to interview the student, the student can give the enterprise to access the interface, the enterprise should be refreshing, this is the student I want!
</a:t>
            </a:r>
            <a:endParaRPr lang="zh-CN" altLang="en-US" sz="2400" dirty="0">
              <a:cs typeface="+mn-ea"/>
              <a:sym typeface="+mn-lt"/>
            </a:endParaRPr>
          </a:p>
        </p:txBody>
      </p:sp>
    </p:spTree>
    <p:extLst>
      <p:ext uri="{BB962C8B-B14F-4D97-AF65-F5344CB8AC3E}">
        <p14:creationId xmlns:p14="http://schemas.microsoft.com/office/powerpoint/2010/main" val="290818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7ACE1-6500-4720-9D94-2D8263AF5AF7}"/>
              </a:ext>
            </a:extLst>
          </p:cNvPr>
          <p:cNvSpPr>
            <a:spLocks noGrp="1"/>
          </p:cNvSpPr>
          <p:nvPr>
            <p:ph type="title"/>
          </p:nvPr>
        </p:nvSpPr>
        <p:spPr/>
        <p:txBody>
          <a:bodyPr/>
          <a:lstStyle/>
          <a:p>
            <a:r>
              <a:rPr lang="en-US" altLang="zh-CN" dirty="0">
                <a:latin typeface="+mn-lt"/>
                <a:ea typeface="+mn-ea"/>
                <a:cs typeface="+mn-ea"/>
                <a:sym typeface="+mn-lt"/>
              </a:rPr>
              <a:t>Use case diagram.
</a:t>
            </a:r>
            <a:endParaRPr lang="zh-CN" altLang="en-US" dirty="0">
              <a:latin typeface="+mn-lt"/>
              <a:ea typeface="+mn-ea"/>
              <a:cs typeface="+mn-ea"/>
              <a:sym typeface="+mn-lt"/>
            </a:endParaRPr>
          </a:p>
        </p:txBody>
      </p:sp>
      <p:sp>
        <p:nvSpPr>
          <p:cNvPr id="5" name="矩形 4">
            <a:extLst>
              <a:ext uri="{FF2B5EF4-FFF2-40B4-BE49-F238E27FC236}">
                <a16:creationId xmlns:a16="http://schemas.microsoft.com/office/drawing/2014/main" id="{F5247700-6A43-4BC7-8B2B-FCAE0D6B5741}"/>
              </a:ext>
            </a:extLst>
          </p:cNvPr>
          <p:cNvSpPr/>
          <p:nvPr/>
        </p:nvSpPr>
        <p:spPr>
          <a:xfrm>
            <a:off x="2021498" y="1532037"/>
            <a:ext cx="8149004" cy="48467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BF65BBA5-521D-4E57-A224-AFE03124D075}"/>
              </a:ext>
            </a:extLst>
          </p:cNvPr>
          <p:cNvSpPr/>
          <p:nvPr/>
        </p:nvSpPr>
        <p:spPr>
          <a:xfrm>
            <a:off x="1121750" y="2524182"/>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10" name="直接连接符 9">
            <a:extLst>
              <a:ext uri="{FF2B5EF4-FFF2-40B4-BE49-F238E27FC236}">
                <a16:creationId xmlns:a16="http://schemas.microsoft.com/office/drawing/2014/main" id="{C78DC22D-7711-477B-BD94-7BEA96EC4026}"/>
              </a:ext>
            </a:extLst>
          </p:cNvPr>
          <p:cNvCxnSpPr>
            <a:cxnSpLocks/>
            <a:endCxn id="6" idx="4"/>
          </p:cNvCxnSpPr>
          <p:nvPr/>
        </p:nvCxnSpPr>
        <p:spPr>
          <a:xfrm flipV="1">
            <a:off x="1281477" y="2845101"/>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2049B6D-BE96-4BEC-BA23-C67F58A544F7}"/>
              </a:ext>
            </a:extLst>
          </p:cNvPr>
          <p:cNvCxnSpPr>
            <a:cxnSpLocks/>
          </p:cNvCxnSpPr>
          <p:nvPr/>
        </p:nvCxnSpPr>
        <p:spPr>
          <a:xfrm>
            <a:off x="1121750" y="3007759"/>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3BA6215-D216-4E35-BD9B-82AFB09B6AAD}"/>
              </a:ext>
            </a:extLst>
          </p:cNvPr>
          <p:cNvCxnSpPr>
            <a:cxnSpLocks/>
          </p:cNvCxnSpPr>
          <p:nvPr/>
        </p:nvCxnSpPr>
        <p:spPr>
          <a:xfrm flipV="1">
            <a:off x="1183296" y="3209982"/>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2259B64-983D-4EAA-B688-6660D388C673}"/>
              </a:ext>
            </a:extLst>
          </p:cNvPr>
          <p:cNvCxnSpPr>
            <a:cxnSpLocks/>
          </p:cNvCxnSpPr>
          <p:nvPr/>
        </p:nvCxnSpPr>
        <p:spPr>
          <a:xfrm flipH="1" flipV="1">
            <a:off x="1281477" y="3209982"/>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5C0634DB-1BA5-4CF7-9CE2-0246580B7089}"/>
              </a:ext>
            </a:extLst>
          </p:cNvPr>
          <p:cNvSpPr/>
          <p:nvPr/>
        </p:nvSpPr>
        <p:spPr>
          <a:xfrm>
            <a:off x="3448785" y="1694808"/>
            <a:ext cx="2954214" cy="102741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The dimension of ability to look for career goals.
</a:t>
            </a:r>
            <a:endParaRPr lang="zh-CN" altLang="en-US" b="1" dirty="0">
              <a:cs typeface="+mn-ea"/>
              <a:sym typeface="+mn-lt"/>
            </a:endParaRPr>
          </a:p>
        </p:txBody>
      </p:sp>
      <p:sp>
        <p:nvSpPr>
          <p:cNvPr id="21" name="椭圆 20">
            <a:extLst>
              <a:ext uri="{FF2B5EF4-FFF2-40B4-BE49-F238E27FC236}">
                <a16:creationId xmlns:a16="http://schemas.microsoft.com/office/drawing/2014/main" id="{216B84A9-1611-40F7-BE8C-586936BDCF87}"/>
              </a:ext>
            </a:extLst>
          </p:cNvPr>
          <p:cNvSpPr/>
          <p:nvPr/>
        </p:nvSpPr>
        <p:spPr>
          <a:xfrm>
            <a:off x="4162424" y="3560886"/>
            <a:ext cx="2662604" cy="9275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see their own capacity gap.
</a:t>
            </a:r>
            <a:endParaRPr lang="zh-CN" altLang="en-US" b="1" dirty="0">
              <a:cs typeface="+mn-ea"/>
              <a:sym typeface="+mn-lt"/>
            </a:endParaRPr>
          </a:p>
        </p:txBody>
      </p:sp>
      <p:sp>
        <p:nvSpPr>
          <p:cNvPr id="22" name="椭圆 21">
            <a:extLst>
              <a:ext uri="{FF2B5EF4-FFF2-40B4-BE49-F238E27FC236}">
                <a16:creationId xmlns:a16="http://schemas.microsoft.com/office/drawing/2014/main" id="{5001CAF4-817D-400D-9A6F-121457DA34A5}"/>
              </a:ext>
            </a:extLst>
          </p:cNvPr>
          <p:cNvSpPr/>
          <p:nvPr/>
        </p:nvSpPr>
        <p:spPr>
          <a:xfrm>
            <a:off x="3973390" y="4778622"/>
            <a:ext cx="3370385" cy="6989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Find points in the school that can improve your abilities.
</a:t>
            </a:r>
            <a:endParaRPr lang="zh-CN" altLang="en-US" dirty="0">
              <a:cs typeface="+mn-ea"/>
              <a:sym typeface="+mn-lt"/>
            </a:endParaRPr>
          </a:p>
        </p:txBody>
      </p:sp>
      <p:sp>
        <p:nvSpPr>
          <p:cNvPr id="23" name="椭圆 22">
            <a:extLst>
              <a:ext uri="{FF2B5EF4-FFF2-40B4-BE49-F238E27FC236}">
                <a16:creationId xmlns:a16="http://schemas.microsoft.com/office/drawing/2014/main" id="{E59A1522-E6AF-4672-8CF7-D5A62BDDAEF1}"/>
              </a:ext>
            </a:extLst>
          </p:cNvPr>
          <p:cNvSpPr/>
          <p:nvPr/>
        </p:nvSpPr>
        <p:spPr>
          <a:xfrm>
            <a:off x="11115674" y="1443223"/>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B7F834B2-9161-49BF-BD59-F01052FEE67C}"/>
              </a:ext>
            </a:extLst>
          </p:cNvPr>
          <p:cNvCxnSpPr>
            <a:cxnSpLocks/>
            <a:endCxn id="23" idx="4"/>
          </p:cNvCxnSpPr>
          <p:nvPr/>
        </p:nvCxnSpPr>
        <p:spPr>
          <a:xfrm flipV="1">
            <a:off x="11275401" y="1764142"/>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309D2A-1063-46F9-BC3B-4368DEEE1C40}"/>
              </a:ext>
            </a:extLst>
          </p:cNvPr>
          <p:cNvCxnSpPr/>
          <p:nvPr/>
        </p:nvCxnSpPr>
        <p:spPr>
          <a:xfrm>
            <a:off x="11115674" y="1926800"/>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9427131-7409-4267-98DC-506A3FD4BE34}"/>
              </a:ext>
            </a:extLst>
          </p:cNvPr>
          <p:cNvCxnSpPr/>
          <p:nvPr/>
        </p:nvCxnSpPr>
        <p:spPr>
          <a:xfrm flipV="1">
            <a:off x="11177220" y="2129023"/>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60FF214-F8F5-4E76-A8DE-9D382F355232}"/>
              </a:ext>
            </a:extLst>
          </p:cNvPr>
          <p:cNvCxnSpPr/>
          <p:nvPr/>
        </p:nvCxnSpPr>
        <p:spPr>
          <a:xfrm flipH="1" flipV="1">
            <a:off x="11275401" y="2129023"/>
            <a:ext cx="95250"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5202BAA-4B4D-4AFA-AB88-6E6997E88632}"/>
              </a:ext>
            </a:extLst>
          </p:cNvPr>
          <p:cNvCxnSpPr>
            <a:cxnSpLocks/>
            <a:endCxn id="20" idx="2"/>
          </p:cNvCxnSpPr>
          <p:nvPr/>
        </p:nvCxnSpPr>
        <p:spPr>
          <a:xfrm flipV="1">
            <a:off x="1646039" y="2208517"/>
            <a:ext cx="1802746" cy="56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0FBF812-79AF-4299-80F4-6A42A0FD8078}"/>
              </a:ext>
            </a:extLst>
          </p:cNvPr>
          <p:cNvCxnSpPr>
            <a:cxnSpLocks/>
            <a:endCxn id="21" idx="2"/>
          </p:cNvCxnSpPr>
          <p:nvPr/>
        </p:nvCxnSpPr>
        <p:spPr>
          <a:xfrm>
            <a:off x="1646040" y="2776698"/>
            <a:ext cx="2516384" cy="124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8274768-4647-4209-9B7D-7A077BA4CDAF}"/>
              </a:ext>
            </a:extLst>
          </p:cNvPr>
          <p:cNvCxnSpPr>
            <a:cxnSpLocks/>
            <a:endCxn id="22" idx="2"/>
          </p:cNvCxnSpPr>
          <p:nvPr/>
        </p:nvCxnSpPr>
        <p:spPr>
          <a:xfrm>
            <a:off x="1646039" y="2776698"/>
            <a:ext cx="2327351" cy="23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FDBF56B-2A17-4C28-BB3A-873C4B18AD44}"/>
              </a:ext>
            </a:extLst>
          </p:cNvPr>
          <p:cNvSpPr txBox="1"/>
          <p:nvPr/>
        </p:nvSpPr>
        <p:spPr>
          <a:xfrm>
            <a:off x="958311" y="3407781"/>
            <a:ext cx="800219" cy="461665"/>
          </a:xfrm>
          <a:prstGeom prst="rect">
            <a:avLst/>
          </a:prstGeom>
          <a:noFill/>
        </p:spPr>
        <p:txBody>
          <a:bodyPr wrap="square" rtlCol="0">
            <a:spAutoFit/>
          </a:bodyPr>
          <a:lstStyle/>
          <a:p>
            <a:r>
              <a:rPr lang="zh-CN" altLang="en-US" dirty="0">
                <a:latin typeface="+mn-lt"/>
                <a:ea typeface="+mn-ea"/>
                <a:cs typeface="+mn-ea"/>
                <a:sym typeface="+mn-lt"/>
              </a:rPr>
              <a:t>学生</a:t>
            </a:r>
          </a:p>
        </p:txBody>
      </p:sp>
      <p:sp>
        <p:nvSpPr>
          <p:cNvPr id="35" name="文本框 34">
            <a:extLst>
              <a:ext uri="{FF2B5EF4-FFF2-40B4-BE49-F238E27FC236}">
                <a16:creationId xmlns:a16="http://schemas.microsoft.com/office/drawing/2014/main" id="{A29A01DD-F000-42F6-B474-9CC7C7643AF9}"/>
              </a:ext>
            </a:extLst>
          </p:cNvPr>
          <p:cNvSpPr txBox="1"/>
          <p:nvPr/>
        </p:nvSpPr>
        <p:spPr>
          <a:xfrm>
            <a:off x="10344967" y="2553303"/>
            <a:ext cx="2683427" cy="1200329"/>
          </a:xfrm>
          <a:prstGeom prst="rect">
            <a:avLst/>
          </a:prstGeom>
          <a:noFill/>
        </p:spPr>
        <p:txBody>
          <a:bodyPr wrap="none" rtlCol="0">
            <a:spAutoFit/>
          </a:bodyPr>
          <a:lstStyle/>
          <a:p>
            <a:r>
              <a:rPr lang="en-US" altLang="zh-CN" dirty="0">
                <a:latin typeface="+mn-lt"/>
                <a:ea typeface="+mn-ea"/>
                <a:cs typeface="+mn-ea"/>
                <a:sym typeface="+mn-lt"/>
              </a:rPr>
              <a:t>HR or.
Admissions officer.
</a:t>
            </a:r>
            <a:endParaRPr lang="zh-CN" altLang="en-US" dirty="0">
              <a:latin typeface="+mn-lt"/>
              <a:ea typeface="+mn-ea"/>
              <a:cs typeface="+mn-ea"/>
              <a:sym typeface="+mn-lt"/>
            </a:endParaRPr>
          </a:p>
        </p:txBody>
      </p:sp>
      <p:sp>
        <p:nvSpPr>
          <p:cNvPr id="36" name="椭圆 35">
            <a:extLst>
              <a:ext uri="{FF2B5EF4-FFF2-40B4-BE49-F238E27FC236}">
                <a16:creationId xmlns:a16="http://schemas.microsoft.com/office/drawing/2014/main" id="{B4132404-6FA0-4883-872C-618BC1033444}"/>
              </a:ext>
            </a:extLst>
          </p:cNvPr>
          <p:cNvSpPr/>
          <p:nvPr/>
        </p:nvSpPr>
        <p:spPr>
          <a:xfrm>
            <a:off x="7266109" y="2129023"/>
            <a:ext cx="2728839" cy="11021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See the growth path of the students you want.
</a:t>
            </a:r>
            <a:endParaRPr lang="zh-CN" altLang="en-US" b="1" dirty="0">
              <a:cs typeface="+mn-ea"/>
              <a:sym typeface="+mn-lt"/>
            </a:endParaRPr>
          </a:p>
        </p:txBody>
      </p:sp>
      <p:cxnSp>
        <p:nvCxnSpPr>
          <p:cNvPr id="38" name="直接箭头连接符 37">
            <a:extLst>
              <a:ext uri="{FF2B5EF4-FFF2-40B4-BE49-F238E27FC236}">
                <a16:creationId xmlns:a16="http://schemas.microsoft.com/office/drawing/2014/main" id="{BC85AC2C-7B5B-49F5-9B92-CD46EE17F9FD}"/>
              </a:ext>
            </a:extLst>
          </p:cNvPr>
          <p:cNvCxnSpPr>
            <a:cxnSpLocks/>
            <a:endCxn id="36" idx="6"/>
          </p:cNvCxnSpPr>
          <p:nvPr/>
        </p:nvCxnSpPr>
        <p:spPr>
          <a:xfrm flipH="1">
            <a:off x="9994948" y="1926800"/>
            <a:ext cx="1087022" cy="75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3D79FE34-7AB7-4FC9-80D7-EB7CDEF0065B}"/>
              </a:ext>
            </a:extLst>
          </p:cNvPr>
          <p:cNvSpPr/>
          <p:nvPr/>
        </p:nvSpPr>
        <p:spPr>
          <a:xfrm>
            <a:off x="11162775" y="4215648"/>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40" name="直接连接符 39">
            <a:extLst>
              <a:ext uri="{FF2B5EF4-FFF2-40B4-BE49-F238E27FC236}">
                <a16:creationId xmlns:a16="http://schemas.microsoft.com/office/drawing/2014/main" id="{F0EA869C-C225-45FC-A8C1-ABB9C7A3D0F2}"/>
              </a:ext>
            </a:extLst>
          </p:cNvPr>
          <p:cNvCxnSpPr>
            <a:cxnSpLocks/>
            <a:endCxn id="39" idx="4"/>
          </p:cNvCxnSpPr>
          <p:nvPr/>
        </p:nvCxnSpPr>
        <p:spPr>
          <a:xfrm flipV="1">
            <a:off x="11322502" y="4536567"/>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C348038-B25B-4935-A89B-27239B45E74B}"/>
              </a:ext>
            </a:extLst>
          </p:cNvPr>
          <p:cNvCxnSpPr/>
          <p:nvPr/>
        </p:nvCxnSpPr>
        <p:spPr>
          <a:xfrm>
            <a:off x="11162775" y="4699225"/>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3C6AE5F-DA93-4FAC-927D-62652AE5B969}"/>
              </a:ext>
            </a:extLst>
          </p:cNvPr>
          <p:cNvCxnSpPr/>
          <p:nvPr/>
        </p:nvCxnSpPr>
        <p:spPr>
          <a:xfrm flipV="1">
            <a:off x="11224321" y="4901448"/>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8EE0C88-7742-4BC8-B80E-38116041D445}"/>
              </a:ext>
            </a:extLst>
          </p:cNvPr>
          <p:cNvCxnSpPr/>
          <p:nvPr/>
        </p:nvCxnSpPr>
        <p:spPr>
          <a:xfrm flipH="1" flipV="1">
            <a:off x="11322502" y="4901448"/>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480B73C-B894-446F-8B02-15B3377461C5}"/>
              </a:ext>
            </a:extLst>
          </p:cNvPr>
          <p:cNvSpPr txBox="1"/>
          <p:nvPr/>
        </p:nvSpPr>
        <p:spPr>
          <a:xfrm>
            <a:off x="10183483" y="5193993"/>
            <a:ext cx="2759735" cy="1569660"/>
          </a:xfrm>
          <a:prstGeom prst="rect">
            <a:avLst/>
          </a:prstGeom>
          <a:noFill/>
        </p:spPr>
        <p:txBody>
          <a:bodyPr wrap="square" rtlCol="0">
            <a:spAutoFit/>
          </a:bodyPr>
          <a:lstStyle/>
          <a:p>
            <a:r>
              <a:rPr lang="en-US" altLang="zh-CN" dirty="0">
                <a:latin typeface="+mn-lt"/>
                <a:ea typeface="+mn-ea"/>
                <a:cs typeface="+mn-ea"/>
                <a:sym typeface="+mn-lt"/>
              </a:rPr>
              <a:t>School teacher or.
Social practice institutions.
</a:t>
            </a:r>
            <a:endParaRPr lang="zh-CN" altLang="en-US" dirty="0">
              <a:latin typeface="+mn-lt"/>
              <a:ea typeface="+mn-ea"/>
              <a:cs typeface="+mn-ea"/>
              <a:sym typeface="+mn-lt"/>
            </a:endParaRPr>
          </a:p>
        </p:txBody>
      </p:sp>
      <p:sp>
        <p:nvSpPr>
          <p:cNvPr id="46" name="椭圆 45">
            <a:extLst>
              <a:ext uri="{FF2B5EF4-FFF2-40B4-BE49-F238E27FC236}">
                <a16:creationId xmlns:a16="http://schemas.microsoft.com/office/drawing/2014/main" id="{41ABF20B-FDCC-4F13-9176-FBA0634C7710}"/>
              </a:ext>
            </a:extLst>
          </p:cNvPr>
          <p:cNvSpPr/>
          <p:nvPr/>
        </p:nvSpPr>
        <p:spPr>
          <a:xfrm>
            <a:off x="7268048" y="5073486"/>
            <a:ext cx="2915435" cy="93323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Collaborate to enhance and demonstrate student competence.
</a:t>
            </a:r>
            <a:endParaRPr lang="zh-CN" altLang="en-US" b="1" dirty="0">
              <a:cs typeface="+mn-ea"/>
              <a:sym typeface="+mn-lt"/>
            </a:endParaRPr>
          </a:p>
        </p:txBody>
      </p:sp>
      <p:cxnSp>
        <p:nvCxnSpPr>
          <p:cNvPr id="48" name="直接箭头连接符 47">
            <a:extLst>
              <a:ext uri="{FF2B5EF4-FFF2-40B4-BE49-F238E27FC236}">
                <a16:creationId xmlns:a16="http://schemas.microsoft.com/office/drawing/2014/main" id="{8D4494D1-F295-4AD3-A645-965AC26C25A2}"/>
              </a:ext>
            </a:extLst>
          </p:cNvPr>
          <p:cNvCxnSpPr>
            <a:cxnSpLocks/>
            <a:endCxn id="46" idx="6"/>
          </p:cNvCxnSpPr>
          <p:nvPr/>
        </p:nvCxnSpPr>
        <p:spPr>
          <a:xfrm flipH="1">
            <a:off x="10183483" y="4707062"/>
            <a:ext cx="992273" cy="83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54065BCA-6ACB-47A8-98EA-C2CD9A8D86F9}"/>
              </a:ext>
            </a:extLst>
          </p:cNvPr>
          <p:cNvSpPr/>
          <p:nvPr/>
        </p:nvSpPr>
        <p:spPr>
          <a:xfrm>
            <a:off x="2692408" y="5609492"/>
            <a:ext cx="3454148" cy="6989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And more strong communication with students to consult.
</a:t>
            </a:r>
            <a:endParaRPr lang="zh-CN" altLang="en-US" b="1" dirty="0">
              <a:cs typeface="+mn-ea"/>
              <a:sym typeface="+mn-lt"/>
            </a:endParaRPr>
          </a:p>
        </p:txBody>
      </p:sp>
      <p:cxnSp>
        <p:nvCxnSpPr>
          <p:cNvPr id="51" name="直接箭头连接符 50">
            <a:extLst>
              <a:ext uri="{FF2B5EF4-FFF2-40B4-BE49-F238E27FC236}">
                <a16:creationId xmlns:a16="http://schemas.microsoft.com/office/drawing/2014/main" id="{B970B311-033D-4D5F-896F-1014FADD6B67}"/>
              </a:ext>
            </a:extLst>
          </p:cNvPr>
          <p:cNvCxnSpPr>
            <a:cxnSpLocks/>
            <a:endCxn id="49" idx="1"/>
          </p:cNvCxnSpPr>
          <p:nvPr/>
        </p:nvCxnSpPr>
        <p:spPr>
          <a:xfrm>
            <a:off x="1634635" y="2751994"/>
            <a:ext cx="1563621" cy="295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1E2FF4B-3E78-4BBB-AFB7-742C439719E3}"/>
              </a:ext>
            </a:extLst>
          </p:cNvPr>
          <p:cNvSpPr txBox="1"/>
          <p:nvPr/>
        </p:nvSpPr>
        <p:spPr>
          <a:xfrm>
            <a:off x="5366972" y="1060701"/>
            <a:ext cx="2847703" cy="830997"/>
          </a:xfrm>
          <a:prstGeom prst="rect">
            <a:avLst/>
          </a:prstGeom>
          <a:noFill/>
        </p:spPr>
        <p:txBody>
          <a:bodyPr wrap="none" rtlCol="0">
            <a:spAutoFit/>
          </a:bodyPr>
          <a:lstStyle/>
          <a:p>
            <a:r>
              <a:rPr lang="en-US" altLang="zh-CN" dirty="0">
                <a:latin typeface="+mn-lt"/>
                <a:ea typeface="+mn-ea"/>
                <a:cs typeface="+mn-ea"/>
                <a:sym typeface="+mn-lt"/>
              </a:rPr>
              <a:t>System boundaries.
</a:t>
            </a:r>
            <a:endParaRPr lang="zh-CN" altLang="en-US" dirty="0">
              <a:latin typeface="+mn-lt"/>
              <a:ea typeface="+mn-ea"/>
              <a:cs typeface="+mn-ea"/>
              <a:sym typeface="+mn-lt"/>
            </a:endParaRPr>
          </a:p>
        </p:txBody>
      </p:sp>
      <p:sp>
        <p:nvSpPr>
          <p:cNvPr id="4" name="椭圆 3">
            <a:extLst>
              <a:ext uri="{FF2B5EF4-FFF2-40B4-BE49-F238E27FC236}">
                <a16:creationId xmlns:a16="http://schemas.microsoft.com/office/drawing/2014/main" id="{E50464AE-7E05-40A1-B535-EE00E9CE1D51}"/>
              </a:ext>
            </a:extLst>
          </p:cNvPr>
          <p:cNvSpPr/>
          <p:nvPr/>
        </p:nvSpPr>
        <p:spPr>
          <a:xfrm>
            <a:off x="3933109" y="2806944"/>
            <a:ext cx="2867725" cy="6454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College choice game.
</a:t>
            </a:r>
            <a:endParaRPr lang="zh-CN" altLang="en-US" dirty="0">
              <a:cs typeface="+mn-ea"/>
              <a:sym typeface="+mn-lt"/>
            </a:endParaRPr>
          </a:p>
        </p:txBody>
      </p:sp>
      <p:cxnSp>
        <p:nvCxnSpPr>
          <p:cNvPr id="44" name="直接箭头连接符 43">
            <a:extLst>
              <a:ext uri="{FF2B5EF4-FFF2-40B4-BE49-F238E27FC236}">
                <a16:creationId xmlns:a16="http://schemas.microsoft.com/office/drawing/2014/main" id="{4C0A55FD-3133-490E-8766-EC4039817293}"/>
              </a:ext>
            </a:extLst>
          </p:cNvPr>
          <p:cNvCxnSpPr>
            <a:cxnSpLocks/>
            <a:endCxn id="4" idx="2"/>
          </p:cNvCxnSpPr>
          <p:nvPr/>
        </p:nvCxnSpPr>
        <p:spPr>
          <a:xfrm>
            <a:off x="1668341" y="2746929"/>
            <a:ext cx="2264768" cy="38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364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87DF77E1-6A74-41F8-A906-00FC31A63C17}"/>
              </a:ext>
            </a:extLst>
          </p:cNvPr>
          <p:cNvSpPr/>
          <p:nvPr/>
        </p:nvSpPr>
        <p:spPr bwMode="auto">
          <a:xfrm>
            <a:off x="1277473" y="1295400"/>
            <a:ext cx="4101194" cy="3208698"/>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cs typeface="+mn-ea"/>
              <a:sym typeface="+mn-lt"/>
            </a:endParaRPr>
          </a:p>
        </p:txBody>
      </p:sp>
      <p:sp>
        <p:nvSpPr>
          <p:cNvPr id="97" name="矩形: 圆角 96">
            <a:extLst>
              <a:ext uri="{FF2B5EF4-FFF2-40B4-BE49-F238E27FC236}">
                <a16:creationId xmlns:a16="http://schemas.microsoft.com/office/drawing/2014/main" id="{8F2984B6-8F58-4343-8116-2DFB926D8639}"/>
              </a:ext>
            </a:extLst>
          </p:cNvPr>
          <p:cNvSpPr/>
          <p:nvPr/>
        </p:nvSpPr>
        <p:spPr bwMode="auto">
          <a:xfrm>
            <a:off x="8180058" y="1085265"/>
            <a:ext cx="2341352" cy="456351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cs typeface="+mn-ea"/>
              <a:sym typeface="+mn-lt"/>
            </a:endParaRPr>
          </a:p>
        </p:txBody>
      </p:sp>
      <p:sp>
        <p:nvSpPr>
          <p:cNvPr id="2" name="标题 1">
            <a:extLst>
              <a:ext uri="{FF2B5EF4-FFF2-40B4-BE49-F238E27FC236}">
                <a16:creationId xmlns:a16="http://schemas.microsoft.com/office/drawing/2014/main" id="{EF746C13-E81E-4018-8F73-6ECFC781BC18}"/>
              </a:ext>
            </a:extLst>
          </p:cNvPr>
          <p:cNvSpPr>
            <a:spLocks noGrp="1"/>
          </p:cNvSpPr>
          <p:nvPr>
            <p:ph type="title"/>
          </p:nvPr>
        </p:nvSpPr>
        <p:spPr>
          <a:xfrm>
            <a:off x="904142" y="4599599"/>
            <a:ext cx="10515600" cy="1325563"/>
          </a:xfrm>
        </p:spPr>
        <p:txBody>
          <a:bodyPr/>
          <a:lstStyle/>
          <a:p>
            <a:r>
              <a:rPr lang="zh-CN" altLang="en-US" dirty="0">
                <a:latin typeface="+mn-lt"/>
                <a:ea typeface="+mn-ea"/>
                <a:cs typeface="+mn-ea"/>
                <a:sym typeface="+mn-lt"/>
              </a:rPr>
              <a:t>核心流程图</a:t>
            </a:r>
          </a:p>
        </p:txBody>
      </p:sp>
      <p:sp>
        <p:nvSpPr>
          <p:cNvPr id="4" name="矩形: 圆角 3">
            <a:extLst>
              <a:ext uri="{FF2B5EF4-FFF2-40B4-BE49-F238E27FC236}">
                <a16:creationId xmlns:a16="http://schemas.microsoft.com/office/drawing/2014/main" id="{D9A2BE16-1043-4DBE-84F7-26C3E82FB0CC}"/>
              </a:ext>
            </a:extLst>
          </p:cNvPr>
          <p:cNvSpPr/>
          <p:nvPr/>
        </p:nvSpPr>
        <p:spPr>
          <a:xfrm>
            <a:off x="6152092" y="298277"/>
            <a:ext cx="1580340" cy="4725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Students begin.
</a:t>
            </a:r>
            <a:endParaRPr lang="zh-CN" altLang="en-US" dirty="0">
              <a:cs typeface="+mn-ea"/>
              <a:sym typeface="+mn-lt"/>
            </a:endParaRPr>
          </a:p>
        </p:txBody>
      </p:sp>
      <p:sp>
        <p:nvSpPr>
          <p:cNvPr id="5" name="矩形 4">
            <a:extLst>
              <a:ext uri="{FF2B5EF4-FFF2-40B4-BE49-F238E27FC236}">
                <a16:creationId xmlns:a16="http://schemas.microsoft.com/office/drawing/2014/main" id="{62FAF051-3F5E-4EFB-BA07-C19ED408D45E}"/>
              </a:ext>
            </a:extLst>
          </p:cNvPr>
          <p:cNvSpPr/>
          <p:nvPr/>
        </p:nvSpPr>
        <p:spPr>
          <a:xfrm>
            <a:off x="5786096" y="1575293"/>
            <a:ext cx="2312331" cy="92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Fill in professional, industry, corporate positions.
</a:t>
            </a:r>
            <a:endParaRPr lang="zh-CN" altLang="en-US" dirty="0">
              <a:cs typeface="+mn-ea"/>
              <a:sym typeface="+mn-lt"/>
            </a:endParaRPr>
          </a:p>
        </p:txBody>
      </p:sp>
      <p:sp>
        <p:nvSpPr>
          <p:cNvPr id="6" name="矩形 5">
            <a:extLst>
              <a:ext uri="{FF2B5EF4-FFF2-40B4-BE49-F238E27FC236}">
                <a16:creationId xmlns:a16="http://schemas.microsoft.com/office/drawing/2014/main" id="{BF0174B9-B7F0-42A0-A389-E5B54DA35D09}"/>
              </a:ext>
            </a:extLst>
          </p:cNvPr>
          <p:cNvSpPr/>
          <p:nvPr/>
        </p:nvSpPr>
        <p:spPr>
          <a:xfrm>
            <a:off x="6112998" y="2900355"/>
            <a:ext cx="1648558" cy="10902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University simulation game.
</a:t>
            </a:r>
            <a:endParaRPr lang="zh-CN" altLang="en-US" dirty="0">
              <a:highlight>
                <a:srgbClr val="FFFF00"/>
              </a:highlight>
              <a:cs typeface="+mn-ea"/>
              <a:sym typeface="+mn-lt"/>
            </a:endParaRPr>
          </a:p>
        </p:txBody>
      </p:sp>
      <p:sp>
        <p:nvSpPr>
          <p:cNvPr id="9" name="矩形: 圆角 8">
            <a:extLst>
              <a:ext uri="{FF2B5EF4-FFF2-40B4-BE49-F238E27FC236}">
                <a16:creationId xmlns:a16="http://schemas.microsoft.com/office/drawing/2014/main" id="{E048DB85-C3D4-450D-A7E1-D9E20155F4C2}"/>
              </a:ext>
            </a:extLst>
          </p:cNvPr>
          <p:cNvSpPr/>
          <p:nvPr/>
        </p:nvSpPr>
        <p:spPr>
          <a:xfrm>
            <a:off x="1466850" y="241004"/>
            <a:ext cx="1538654" cy="495971"/>
          </a:xfrm>
          <a:prstGeom prst="round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Team input.
</a:t>
            </a:r>
            <a:endParaRPr lang="zh-CN" altLang="en-US" dirty="0">
              <a:cs typeface="+mn-ea"/>
              <a:sym typeface="+mn-lt"/>
            </a:endParaRPr>
          </a:p>
        </p:txBody>
      </p:sp>
      <p:sp>
        <p:nvSpPr>
          <p:cNvPr id="10" name="矩形 9">
            <a:extLst>
              <a:ext uri="{FF2B5EF4-FFF2-40B4-BE49-F238E27FC236}">
                <a16:creationId xmlns:a16="http://schemas.microsoft.com/office/drawing/2014/main" id="{04A22B19-B779-46D9-8698-F3E084F27104}"/>
              </a:ext>
            </a:extLst>
          </p:cNvPr>
          <p:cNvSpPr/>
          <p:nvPr/>
        </p:nvSpPr>
        <p:spPr>
          <a:xfrm>
            <a:off x="1471246" y="152522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Preliminary job model.
</a:t>
            </a:r>
            <a:endParaRPr lang="zh-CN" altLang="en-US" b="1" dirty="0">
              <a:cs typeface="+mn-ea"/>
              <a:sym typeface="+mn-lt"/>
            </a:endParaRPr>
          </a:p>
        </p:txBody>
      </p:sp>
      <p:sp>
        <p:nvSpPr>
          <p:cNvPr id="12" name="矩形: 圆角 11">
            <a:extLst>
              <a:ext uri="{FF2B5EF4-FFF2-40B4-BE49-F238E27FC236}">
                <a16:creationId xmlns:a16="http://schemas.microsoft.com/office/drawing/2014/main" id="{CAE14370-9EEE-4FAF-A2B2-6BC0747AED16}"/>
              </a:ext>
            </a:extLst>
          </p:cNvPr>
          <p:cNvSpPr/>
          <p:nvPr/>
        </p:nvSpPr>
        <p:spPr>
          <a:xfrm>
            <a:off x="3711040" y="295770"/>
            <a:ext cx="1351819" cy="474227"/>
          </a:xfrm>
          <a:prstGeom prst="round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HR input.
</a:t>
            </a:r>
            <a:endParaRPr lang="zh-CN" altLang="en-US" dirty="0">
              <a:cs typeface="+mn-ea"/>
              <a:sym typeface="+mn-lt"/>
            </a:endParaRPr>
          </a:p>
        </p:txBody>
      </p:sp>
      <p:sp>
        <p:nvSpPr>
          <p:cNvPr id="14" name="矩形 13">
            <a:extLst>
              <a:ext uri="{FF2B5EF4-FFF2-40B4-BE49-F238E27FC236}">
                <a16:creationId xmlns:a16="http://schemas.microsoft.com/office/drawing/2014/main" id="{AA220E21-2FC8-42DF-A092-A0EA9F911214}"/>
              </a:ext>
            </a:extLst>
          </p:cNvPr>
          <p:cNvSpPr/>
          <p:nvPr/>
        </p:nvSpPr>
        <p:spPr>
          <a:xfrm>
            <a:off x="3515366" y="1595560"/>
            <a:ext cx="1743168" cy="991334"/>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Fix the job model.
</a:t>
            </a:r>
            <a:endParaRPr lang="zh-CN" altLang="en-US" dirty="0">
              <a:cs typeface="+mn-ea"/>
              <a:sym typeface="+mn-lt"/>
            </a:endParaRPr>
          </a:p>
        </p:txBody>
      </p:sp>
      <p:cxnSp>
        <p:nvCxnSpPr>
          <p:cNvPr id="16" name="直接箭头连接符 15">
            <a:extLst>
              <a:ext uri="{FF2B5EF4-FFF2-40B4-BE49-F238E27FC236}">
                <a16:creationId xmlns:a16="http://schemas.microsoft.com/office/drawing/2014/main" id="{6EA9EC57-154A-4567-B885-1E11844D772E}"/>
              </a:ext>
            </a:extLst>
          </p:cNvPr>
          <p:cNvCxnSpPr>
            <a:cxnSpLocks/>
            <a:stCxn id="9" idx="2"/>
            <a:endCxn id="10" idx="0"/>
          </p:cNvCxnSpPr>
          <p:nvPr/>
        </p:nvCxnSpPr>
        <p:spPr>
          <a:xfrm>
            <a:off x="2236177" y="736975"/>
            <a:ext cx="4396" cy="788246"/>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20" name="直接箭头连接符 19">
            <a:extLst>
              <a:ext uri="{FF2B5EF4-FFF2-40B4-BE49-F238E27FC236}">
                <a16:creationId xmlns:a16="http://schemas.microsoft.com/office/drawing/2014/main" id="{174A377F-EC63-4E08-8ECB-D377C3FF974E}"/>
              </a:ext>
            </a:extLst>
          </p:cNvPr>
          <p:cNvCxnSpPr>
            <a:cxnSpLocks/>
            <a:stCxn id="12" idx="2"/>
            <a:endCxn id="14" idx="0"/>
          </p:cNvCxnSpPr>
          <p:nvPr/>
        </p:nvCxnSpPr>
        <p:spPr>
          <a:xfrm>
            <a:off x="4386950" y="769997"/>
            <a:ext cx="0" cy="825563"/>
          </a:xfrm>
          <a:prstGeom prst="straightConnector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2" name="连接符: 肘形 21">
            <a:extLst>
              <a:ext uri="{FF2B5EF4-FFF2-40B4-BE49-F238E27FC236}">
                <a16:creationId xmlns:a16="http://schemas.microsoft.com/office/drawing/2014/main" id="{00211F46-C4F3-4FF4-A372-B4D8F6B4ABF5}"/>
              </a:ext>
            </a:extLst>
          </p:cNvPr>
          <p:cNvCxnSpPr>
            <a:cxnSpLocks/>
          </p:cNvCxnSpPr>
          <p:nvPr/>
        </p:nvCxnSpPr>
        <p:spPr>
          <a:xfrm rot="16200000" flipH="1">
            <a:off x="4803684" y="2153162"/>
            <a:ext cx="858584" cy="1726048"/>
          </a:xfrm>
          <a:prstGeom prst="bentConnector2">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4" name="直接箭头连接符 23">
            <a:extLst>
              <a:ext uri="{FF2B5EF4-FFF2-40B4-BE49-F238E27FC236}">
                <a16:creationId xmlns:a16="http://schemas.microsoft.com/office/drawing/2014/main" id="{05B71E32-B80D-4690-A508-4D95FB118C3D}"/>
              </a:ext>
            </a:extLst>
          </p:cNvPr>
          <p:cNvCxnSpPr>
            <a:cxnSpLocks/>
            <a:stCxn id="4" idx="2"/>
            <a:endCxn id="5" idx="0"/>
          </p:cNvCxnSpPr>
          <p:nvPr/>
        </p:nvCxnSpPr>
        <p:spPr>
          <a:xfrm>
            <a:off x="6942262" y="770864"/>
            <a:ext cx="0" cy="80442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直接箭头连接符 25">
            <a:extLst>
              <a:ext uri="{FF2B5EF4-FFF2-40B4-BE49-F238E27FC236}">
                <a16:creationId xmlns:a16="http://schemas.microsoft.com/office/drawing/2014/main" id="{9C2356FF-EFF2-40EC-BAA7-DCCAE897391E}"/>
              </a:ext>
            </a:extLst>
          </p:cNvPr>
          <p:cNvCxnSpPr>
            <a:cxnSpLocks/>
            <a:stCxn id="5" idx="2"/>
            <a:endCxn id="6" idx="0"/>
          </p:cNvCxnSpPr>
          <p:nvPr/>
        </p:nvCxnSpPr>
        <p:spPr>
          <a:xfrm flipH="1">
            <a:off x="6937277" y="2502579"/>
            <a:ext cx="4985" cy="397776"/>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7" name="矩形 26">
            <a:extLst>
              <a:ext uri="{FF2B5EF4-FFF2-40B4-BE49-F238E27FC236}">
                <a16:creationId xmlns:a16="http://schemas.microsoft.com/office/drawing/2014/main" id="{C6B3801E-5839-4989-AA6C-D93205932B1A}"/>
              </a:ext>
            </a:extLst>
          </p:cNvPr>
          <p:cNvSpPr/>
          <p:nvPr/>
        </p:nvSpPr>
        <p:spPr>
          <a:xfrm>
            <a:off x="6144210" y="5614347"/>
            <a:ext cx="1581335" cy="6077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现有</a:t>
            </a:r>
            <a:r>
              <a:rPr lang="zh-CN" altLang="en-US" dirty="0">
                <a:cs typeface="+mn-ea"/>
                <a:sym typeface="+mn-lt"/>
              </a:rPr>
              <a:t>能力维度</a:t>
            </a:r>
            <a:r>
              <a:rPr lang="zh-CN" altLang="en-US" b="1" dirty="0">
                <a:cs typeface="+mn-ea"/>
                <a:sym typeface="+mn-lt"/>
              </a:rPr>
              <a:t>对比</a:t>
            </a:r>
          </a:p>
        </p:txBody>
      </p:sp>
      <p:sp>
        <p:nvSpPr>
          <p:cNvPr id="28" name="矩形 27">
            <a:extLst>
              <a:ext uri="{FF2B5EF4-FFF2-40B4-BE49-F238E27FC236}">
                <a16:creationId xmlns:a16="http://schemas.microsoft.com/office/drawing/2014/main" id="{D88709AF-047E-405A-9545-E0D0EECA3066}"/>
              </a:ext>
            </a:extLst>
          </p:cNvPr>
          <p:cNvSpPr/>
          <p:nvPr/>
        </p:nvSpPr>
        <p:spPr>
          <a:xfrm>
            <a:off x="8296709" y="4933233"/>
            <a:ext cx="2123344" cy="4784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cs typeface="+mn-ea"/>
                <a:sym typeface="+mn-lt"/>
              </a:rPr>
              <a:t>Promotion point recommendations.
</a:t>
            </a:r>
            <a:endParaRPr lang="zh-CN" altLang="en-US" dirty="0">
              <a:cs typeface="+mn-ea"/>
              <a:sym typeface="+mn-lt"/>
            </a:endParaRPr>
          </a:p>
        </p:txBody>
      </p:sp>
      <p:sp>
        <p:nvSpPr>
          <p:cNvPr id="33" name="矩形 32">
            <a:extLst>
              <a:ext uri="{FF2B5EF4-FFF2-40B4-BE49-F238E27FC236}">
                <a16:creationId xmlns:a16="http://schemas.microsoft.com/office/drawing/2014/main" id="{16A233E4-2277-470F-AFEF-C30A1AB9B6AD}"/>
              </a:ext>
            </a:extLst>
          </p:cNvPr>
          <p:cNvSpPr/>
          <p:nvPr/>
        </p:nvSpPr>
        <p:spPr>
          <a:xfrm>
            <a:off x="8354178" y="3984282"/>
            <a:ext cx="2001520" cy="5086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Select the task.
</a:t>
            </a:r>
            <a:endParaRPr lang="zh-CN" altLang="en-US" b="1" dirty="0">
              <a:cs typeface="+mn-ea"/>
              <a:sym typeface="+mn-lt"/>
            </a:endParaRPr>
          </a:p>
        </p:txBody>
      </p:sp>
      <p:sp>
        <p:nvSpPr>
          <p:cNvPr id="36" name="矩形 35">
            <a:extLst>
              <a:ext uri="{FF2B5EF4-FFF2-40B4-BE49-F238E27FC236}">
                <a16:creationId xmlns:a16="http://schemas.microsoft.com/office/drawing/2014/main" id="{A094D383-2BBB-407E-A489-DE25DB745098}"/>
              </a:ext>
            </a:extLst>
          </p:cNvPr>
          <p:cNvSpPr/>
          <p:nvPr/>
        </p:nvSpPr>
        <p:spPr>
          <a:xfrm>
            <a:off x="8557036" y="3113130"/>
            <a:ext cx="1595804" cy="4616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Complete the task.
</a:t>
            </a:r>
            <a:endParaRPr lang="zh-CN" altLang="en-US" b="1" dirty="0">
              <a:cs typeface="+mn-ea"/>
              <a:sym typeface="+mn-lt"/>
            </a:endParaRPr>
          </a:p>
        </p:txBody>
      </p:sp>
      <p:sp>
        <p:nvSpPr>
          <p:cNvPr id="37" name="矩形 36">
            <a:extLst>
              <a:ext uri="{FF2B5EF4-FFF2-40B4-BE49-F238E27FC236}">
                <a16:creationId xmlns:a16="http://schemas.microsoft.com/office/drawing/2014/main" id="{4E00155A-333F-4759-9961-34B0292A8401}"/>
              </a:ext>
            </a:extLst>
          </p:cNvPr>
          <p:cNvSpPr/>
          <p:nvPr/>
        </p:nvSpPr>
        <p:spPr>
          <a:xfrm>
            <a:off x="8614186" y="2219324"/>
            <a:ext cx="1481503" cy="5524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Upload the credentials.
</a:t>
            </a:r>
            <a:endParaRPr lang="zh-CN" altLang="en-US" b="1" dirty="0">
              <a:cs typeface="+mn-ea"/>
              <a:sym typeface="+mn-lt"/>
            </a:endParaRPr>
          </a:p>
        </p:txBody>
      </p:sp>
      <p:sp>
        <p:nvSpPr>
          <p:cNvPr id="38" name="矩形 37">
            <a:extLst>
              <a:ext uri="{FF2B5EF4-FFF2-40B4-BE49-F238E27FC236}">
                <a16:creationId xmlns:a16="http://schemas.microsoft.com/office/drawing/2014/main" id="{4EF3211D-F195-4AE9-AA3F-8A8CDBA9FA09}"/>
              </a:ext>
            </a:extLst>
          </p:cNvPr>
          <p:cNvSpPr/>
          <p:nvPr/>
        </p:nvSpPr>
        <p:spPr>
          <a:xfrm>
            <a:off x="8609984" y="1281578"/>
            <a:ext cx="1481500" cy="5739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Model update.
</a:t>
            </a:r>
            <a:endParaRPr lang="zh-CN" altLang="en-US" b="1" dirty="0">
              <a:cs typeface="+mn-ea"/>
              <a:sym typeface="+mn-lt"/>
            </a:endParaRPr>
          </a:p>
        </p:txBody>
      </p:sp>
      <p:cxnSp>
        <p:nvCxnSpPr>
          <p:cNvPr id="40" name="直接箭头连接符 39">
            <a:extLst>
              <a:ext uri="{FF2B5EF4-FFF2-40B4-BE49-F238E27FC236}">
                <a16:creationId xmlns:a16="http://schemas.microsoft.com/office/drawing/2014/main" id="{16715C15-A89B-45AA-ABD2-21D75DC865CC}"/>
              </a:ext>
            </a:extLst>
          </p:cNvPr>
          <p:cNvCxnSpPr>
            <a:cxnSpLocks/>
            <a:stCxn id="33" idx="0"/>
            <a:endCxn id="36" idx="2"/>
          </p:cNvCxnSpPr>
          <p:nvPr/>
        </p:nvCxnSpPr>
        <p:spPr>
          <a:xfrm flipV="1">
            <a:off x="9354938" y="3574795"/>
            <a:ext cx="0" cy="40948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直接箭头连接符 41">
            <a:extLst>
              <a:ext uri="{FF2B5EF4-FFF2-40B4-BE49-F238E27FC236}">
                <a16:creationId xmlns:a16="http://schemas.microsoft.com/office/drawing/2014/main" id="{EA1BE5D8-A4E4-4D7D-A7DE-340474665FEF}"/>
              </a:ext>
            </a:extLst>
          </p:cNvPr>
          <p:cNvCxnSpPr>
            <a:cxnSpLocks/>
            <a:stCxn id="36" idx="0"/>
            <a:endCxn id="37" idx="2"/>
          </p:cNvCxnSpPr>
          <p:nvPr/>
        </p:nvCxnSpPr>
        <p:spPr>
          <a:xfrm flipV="1">
            <a:off x="9354938" y="2771783"/>
            <a:ext cx="0" cy="34134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直接箭头连接符 43">
            <a:extLst>
              <a:ext uri="{FF2B5EF4-FFF2-40B4-BE49-F238E27FC236}">
                <a16:creationId xmlns:a16="http://schemas.microsoft.com/office/drawing/2014/main" id="{019FC0AA-D390-4519-8191-D57E56089F30}"/>
              </a:ext>
            </a:extLst>
          </p:cNvPr>
          <p:cNvCxnSpPr>
            <a:cxnSpLocks/>
            <a:stCxn id="37" idx="0"/>
            <a:endCxn id="38" idx="2"/>
          </p:cNvCxnSpPr>
          <p:nvPr/>
        </p:nvCxnSpPr>
        <p:spPr>
          <a:xfrm flipH="1" flipV="1">
            <a:off x="9350734" y="1855479"/>
            <a:ext cx="4204" cy="36384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矩形: 圆角 44">
            <a:extLst>
              <a:ext uri="{FF2B5EF4-FFF2-40B4-BE49-F238E27FC236}">
                <a16:creationId xmlns:a16="http://schemas.microsoft.com/office/drawing/2014/main" id="{7B59B0C5-BEE6-462A-9088-8B51D727DFDC}"/>
              </a:ext>
            </a:extLst>
          </p:cNvPr>
          <p:cNvSpPr/>
          <p:nvPr/>
        </p:nvSpPr>
        <p:spPr>
          <a:xfrm>
            <a:off x="8358779" y="302176"/>
            <a:ext cx="1989015" cy="461413"/>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HR interviews students.
</a:t>
            </a:r>
            <a:endParaRPr lang="zh-CN" altLang="en-US" dirty="0">
              <a:highlight>
                <a:srgbClr val="FFFF00"/>
              </a:highlight>
              <a:cs typeface="+mn-ea"/>
              <a:sym typeface="+mn-lt"/>
            </a:endParaRPr>
          </a:p>
        </p:txBody>
      </p:sp>
      <p:cxnSp>
        <p:nvCxnSpPr>
          <p:cNvPr id="55" name="直接箭头连接符 54">
            <a:extLst>
              <a:ext uri="{FF2B5EF4-FFF2-40B4-BE49-F238E27FC236}">
                <a16:creationId xmlns:a16="http://schemas.microsoft.com/office/drawing/2014/main" id="{A06B1618-B0B2-4073-B214-2D1847DB807E}"/>
              </a:ext>
            </a:extLst>
          </p:cNvPr>
          <p:cNvCxnSpPr>
            <a:cxnSpLocks/>
            <a:stCxn id="28" idx="0"/>
            <a:endCxn id="33" idx="2"/>
          </p:cNvCxnSpPr>
          <p:nvPr/>
        </p:nvCxnSpPr>
        <p:spPr>
          <a:xfrm flipH="1" flipV="1">
            <a:off x="9354938" y="4492912"/>
            <a:ext cx="3443" cy="44032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77" name="矩形 76">
            <a:extLst>
              <a:ext uri="{FF2B5EF4-FFF2-40B4-BE49-F238E27FC236}">
                <a16:creationId xmlns:a16="http://schemas.microsoft.com/office/drawing/2014/main" id="{033E55FD-844D-404B-B3ED-E9FB5F0229B2}"/>
              </a:ext>
            </a:extLst>
          </p:cNvPr>
          <p:cNvSpPr/>
          <p:nvPr/>
        </p:nvSpPr>
        <p:spPr>
          <a:xfrm>
            <a:off x="5910123" y="4445809"/>
            <a:ext cx="2049510" cy="9658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Position competency dimension expectations are presented.
</a:t>
            </a:r>
            <a:endParaRPr lang="zh-CN" altLang="en-US" b="1" dirty="0">
              <a:highlight>
                <a:srgbClr val="FFFF00"/>
              </a:highlight>
              <a:cs typeface="+mn-ea"/>
              <a:sym typeface="+mn-lt"/>
            </a:endParaRPr>
          </a:p>
        </p:txBody>
      </p:sp>
      <p:cxnSp>
        <p:nvCxnSpPr>
          <p:cNvPr id="78" name="直接箭头连接符 77">
            <a:extLst>
              <a:ext uri="{FF2B5EF4-FFF2-40B4-BE49-F238E27FC236}">
                <a16:creationId xmlns:a16="http://schemas.microsoft.com/office/drawing/2014/main" id="{A91BEB9D-9DD7-48F3-9350-9F3FF505718D}"/>
              </a:ext>
            </a:extLst>
          </p:cNvPr>
          <p:cNvCxnSpPr>
            <a:cxnSpLocks/>
            <a:stCxn id="6" idx="2"/>
            <a:endCxn id="77" idx="0"/>
          </p:cNvCxnSpPr>
          <p:nvPr/>
        </p:nvCxnSpPr>
        <p:spPr>
          <a:xfrm flipH="1">
            <a:off x="6934878" y="3990601"/>
            <a:ext cx="2399" cy="455208"/>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84" name="直接箭头连接符 83">
            <a:extLst>
              <a:ext uri="{FF2B5EF4-FFF2-40B4-BE49-F238E27FC236}">
                <a16:creationId xmlns:a16="http://schemas.microsoft.com/office/drawing/2014/main" id="{7D6335A8-F6EE-468C-A1EB-B0759396426E}"/>
              </a:ext>
            </a:extLst>
          </p:cNvPr>
          <p:cNvCxnSpPr>
            <a:cxnSpLocks/>
            <a:stCxn id="77" idx="2"/>
            <a:endCxn id="27" idx="0"/>
          </p:cNvCxnSpPr>
          <p:nvPr/>
        </p:nvCxnSpPr>
        <p:spPr>
          <a:xfrm>
            <a:off x="6934878" y="5411665"/>
            <a:ext cx="0" cy="20268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92" name="连接符: 肘形 91">
            <a:extLst>
              <a:ext uri="{FF2B5EF4-FFF2-40B4-BE49-F238E27FC236}">
                <a16:creationId xmlns:a16="http://schemas.microsoft.com/office/drawing/2014/main" id="{4E1448FA-903D-4EC3-BA0E-CC24D02C2EFB}"/>
              </a:ext>
            </a:extLst>
          </p:cNvPr>
          <p:cNvCxnSpPr>
            <a:cxnSpLocks/>
            <a:endCxn id="77" idx="1"/>
          </p:cNvCxnSpPr>
          <p:nvPr/>
        </p:nvCxnSpPr>
        <p:spPr>
          <a:xfrm>
            <a:off x="4375636" y="3453801"/>
            <a:ext cx="1534487" cy="1474936"/>
          </a:xfrm>
          <a:prstGeom prst="bentConnector3">
            <a:avLst>
              <a:gd name="adj1" fmla="val -141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sp>
        <p:nvSpPr>
          <p:cNvPr id="99" name="矩形 98">
            <a:extLst>
              <a:ext uri="{FF2B5EF4-FFF2-40B4-BE49-F238E27FC236}">
                <a16:creationId xmlns:a16="http://schemas.microsoft.com/office/drawing/2014/main" id="{14C6AA93-2321-42B8-8A64-8AC4744382F2}"/>
              </a:ext>
            </a:extLst>
          </p:cNvPr>
          <p:cNvSpPr/>
          <p:nvPr/>
        </p:nvSpPr>
        <p:spPr>
          <a:xfrm>
            <a:off x="1466850" y="307578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cs typeface="+mn-ea"/>
                <a:sym typeface="+mn-lt"/>
              </a:rPr>
              <a:t>Build college simulation games.
</a:t>
            </a:r>
            <a:endParaRPr lang="zh-CN" altLang="en-US" b="1" dirty="0">
              <a:cs typeface="+mn-ea"/>
              <a:sym typeface="+mn-lt"/>
            </a:endParaRPr>
          </a:p>
        </p:txBody>
      </p:sp>
      <p:cxnSp>
        <p:nvCxnSpPr>
          <p:cNvPr id="121" name="连接符: 肘形 120">
            <a:extLst>
              <a:ext uri="{FF2B5EF4-FFF2-40B4-BE49-F238E27FC236}">
                <a16:creationId xmlns:a16="http://schemas.microsoft.com/office/drawing/2014/main" id="{639A40DD-D92B-4B8A-8C60-938547F72C03}"/>
              </a:ext>
            </a:extLst>
          </p:cNvPr>
          <p:cNvCxnSpPr>
            <a:cxnSpLocks/>
            <a:stCxn id="77" idx="3"/>
            <a:endCxn id="6" idx="3"/>
          </p:cNvCxnSpPr>
          <p:nvPr/>
        </p:nvCxnSpPr>
        <p:spPr>
          <a:xfrm flipH="1" flipV="1">
            <a:off x="7761556" y="3445478"/>
            <a:ext cx="198077" cy="1483259"/>
          </a:xfrm>
          <a:prstGeom prst="bentConnector3">
            <a:avLst>
              <a:gd name="adj1" fmla="val -70152"/>
            </a:avLst>
          </a:prstGeom>
          <a:ln>
            <a:tailEnd type="triangle"/>
          </a:ln>
        </p:spPr>
        <p:style>
          <a:lnRef idx="2">
            <a:schemeClr val="accent1"/>
          </a:lnRef>
          <a:fillRef idx="1">
            <a:schemeClr val="lt1"/>
          </a:fillRef>
          <a:effectRef idx="0">
            <a:schemeClr val="accent1"/>
          </a:effectRef>
          <a:fontRef idx="minor">
            <a:schemeClr val="dk1"/>
          </a:fontRef>
        </p:style>
      </p:cxnSp>
      <p:sp>
        <p:nvSpPr>
          <p:cNvPr id="124" name="文本框 123">
            <a:extLst>
              <a:ext uri="{FF2B5EF4-FFF2-40B4-BE49-F238E27FC236}">
                <a16:creationId xmlns:a16="http://schemas.microsoft.com/office/drawing/2014/main" id="{07B13E11-9774-4E33-A4D2-8DD4D51EDD7B}"/>
              </a:ext>
            </a:extLst>
          </p:cNvPr>
          <p:cNvSpPr txBox="1"/>
          <p:nvPr/>
        </p:nvSpPr>
        <p:spPr>
          <a:xfrm>
            <a:off x="7089878" y="3943850"/>
            <a:ext cx="1211334" cy="461665"/>
          </a:xfrm>
          <a:prstGeom prst="rect">
            <a:avLst/>
          </a:prstGeom>
          <a:noFill/>
        </p:spPr>
        <p:txBody>
          <a:bodyPr wrap="square" rtlCol="0">
            <a:spAutoFit/>
          </a:bodyPr>
          <a:lstStyle/>
          <a:p>
            <a:r>
              <a:rPr lang="zh-CN" altLang="en-US" dirty="0">
                <a:latin typeface="+mn-lt"/>
                <a:ea typeface="+mn-ea"/>
                <a:cs typeface="+mn-ea"/>
                <a:sym typeface="+mn-lt"/>
              </a:rPr>
              <a:t>再尝试</a:t>
            </a:r>
          </a:p>
        </p:txBody>
      </p:sp>
      <p:cxnSp>
        <p:nvCxnSpPr>
          <p:cNvPr id="54" name="直接箭头连接符 53">
            <a:extLst>
              <a:ext uri="{FF2B5EF4-FFF2-40B4-BE49-F238E27FC236}">
                <a16:creationId xmlns:a16="http://schemas.microsoft.com/office/drawing/2014/main" id="{DE55444B-DD98-4048-B733-0A014CE08FA7}"/>
              </a:ext>
            </a:extLst>
          </p:cNvPr>
          <p:cNvCxnSpPr>
            <a:cxnSpLocks/>
            <a:endCxn id="6" idx="1"/>
          </p:cNvCxnSpPr>
          <p:nvPr/>
        </p:nvCxnSpPr>
        <p:spPr>
          <a:xfrm flipV="1">
            <a:off x="3005504" y="3445478"/>
            <a:ext cx="3107494" cy="8323"/>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72" name="直接箭头连接符 71">
            <a:extLst>
              <a:ext uri="{FF2B5EF4-FFF2-40B4-BE49-F238E27FC236}">
                <a16:creationId xmlns:a16="http://schemas.microsoft.com/office/drawing/2014/main" id="{EB90BCA5-D4B7-4E16-886A-E82AFB7F7234}"/>
              </a:ext>
            </a:extLst>
          </p:cNvPr>
          <p:cNvCxnSpPr>
            <a:cxnSpLocks/>
            <a:stCxn id="38" idx="0"/>
            <a:endCxn id="45" idx="2"/>
          </p:cNvCxnSpPr>
          <p:nvPr/>
        </p:nvCxnSpPr>
        <p:spPr>
          <a:xfrm flipV="1">
            <a:off x="9350734" y="763589"/>
            <a:ext cx="2553" cy="51798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65" name="直接箭头连接符 64">
            <a:extLst>
              <a:ext uri="{FF2B5EF4-FFF2-40B4-BE49-F238E27FC236}">
                <a16:creationId xmlns:a16="http://schemas.microsoft.com/office/drawing/2014/main" id="{B0A6B064-E772-4E40-A8A7-F7743F5E7EDE}"/>
              </a:ext>
            </a:extLst>
          </p:cNvPr>
          <p:cNvCxnSpPr>
            <a:stCxn id="10" idx="3"/>
            <a:endCxn id="14" idx="1"/>
          </p:cNvCxnSpPr>
          <p:nvPr/>
        </p:nvCxnSpPr>
        <p:spPr bwMode="auto">
          <a:xfrm>
            <a:off x="3009900" y="2091227"/>
            <a:ext cx="505466"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A9B2D5B2-D9BE-4659-AABF-69B716901EF3}"/>
              </a:ext>
            </a:extLst>
          </p:cNvPr>
          <p:cNvCxnSpPr>
            <a:stCxn id="10" idx="2"/>
            <a:endCxn id="99" idx="0"/>
          </p:cNvCxnSpPr>
          <p:nvPr/>
        </p:nvCxnSpPr>
        <p:spPr bwMode="auto">
          <a:xfrm flipH="1">
            <a:off x="2236177" y="2657232"/>
            <a:ext cx="4396" cy="418549"/>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8" name="文本框 97">
            <a:extLst>
              <a:ext uri="{FF2B5EF4-FFF2-40B4-BE49-F238E27FC236}">
                <a16:creationId xmlns:a16="http://schemas.microsoft.com/office/drawing/2014/main" id="{CCD343A1-652F-4DDA-8618-B71969B66260}"/>
              </a:ext>
            </a:extLst>
          </p:cNvPr>
          <p:cNvSpPr txBox="1"/>
          <p:nvPr/>
        </p:nvSpPr>
        <p:spPr>
          <a:xfrm>
            <a:off x="10547743" y="3192022"/>
            <a:ext cx="1488116" cy="1569660"/>
          </a:xfrm>
          <a:prstGeom prst="rect">
            <a:avLst/>
          </a:prstGeom>
          <a:noFill/>
        </p:spPr>
        <p:txBody>
          <a:bodyPr wrap="square" rtlCol="0">
            <a:spAutoFit/>
          </a:bodyPr>
          <a:lstStyle/>
          <a:p>
            <a:r>
              <a:rPr lang="en-US" altLang="zh-CN" dirty="0">
                <a:latin typeface="+mn-lt"/>
                <a:ea typeface="+mn-ea"/>
                <a:cs typeface="+mn-ea"/>
                <a:sym typeface="+mn-lt"/>
              </a:rPr>
              <a:t>Ability to improve.
Module.
</a:t>
            </a:r>
            <a:endParaRPr lang="zh-CN" altLang="en-US" dirty="0">
              <a:latin typeface="+mn-lt"/>
              <a:ea typeface="+mn-ea"/>
              <a:cs typeface="+mn-ea"/>
              <a:sym typeface="+mn-lt"/>
            </a:endParaRPr>
          </a:p>
        </p:txBody>
      </p:sp>
      <p:sp>
        <p:nvSpPr>
          <p:cNvPr id="102" name="文本框 101">
            <a:extLst>
              <a:ext uri="{FF2B5EF4-FFF2-40B4-BE49-F238E27FC236}">
                <a16:creationId xmlns:a16="http://schemas.microsoft.com/office/drawing/2014/main" id="{4516F7B5-54C6-4671-BFF4-DC2BF121DC45}"/>
              </a:ext>
            </a:extLst>
          </p:cNvPr>
          <p:cNvSpPr txBox="1"/>
          <p:nvPr/>
        </p:nvSpPr>
        <p:spPr>
          <a:xfrm>
            <a:off x="2576372" y="4490795"/>
            <a:ext cx="1415772" cy="461665"/>
          </a:xfrm>
          <a:prstGeom prst="rect">
            <a:avLst/>
          </a:prstGeom>
          <a:noFill/>
        </p:spPr>
        <p:txBody>
          <a:bodyPr wrap="none" rtlCol="0">
            <a:spAutoFit/>
          </a:bodyPr>
          <a:lstStyle/>
          <a:p>
            <a:r>
              <a:rPr lang="zh-CN" altLang="en-US" dirty="0">
                <a:latin typeface="+mn-lt"/>
                <a:ea typeface="+mn-ea"/>
                <a:cs typeface="+mn-ea"/>
                <a:sym typeface="+mn-lt"/>
              </a:rPr>
              <a:t>建模模块</a:t>
            </a:r>
          </a:p>
        </p:txBody>
      </p:sp>
      <p:cxnSp>
        <p:nvCxnSpPr>
          <p:cNvPr id="111" name="连接符: 肘形 110">
            <a:extLst>
              <a:ext uri="{FF2B5EF4-FFF2-40B4-BE49-F238E27FC236}">
                <a16:creationId xmlns:a16="http://schemas.microsoft.com/office/drawing/2014/main" id="{104BC206-9BB7-4C0D-A1EA-5C5E5FFC804E}"/>
              </a:ext>
            </a:extLst>
          </p:cNvPr>
          <p:cNvCxnSpPr>
            <a:cxnSpLocks/>
            <a:stCxn id="14" idx="3"/>
            <a:endCxn id="45" idx="0"/>
          </p:cNvCxnSpPr>
          <p:nvPr/>
        </p:nvCxnSpPr>
        <p:spPr bwMode="auto">
          <a:xfrm flipV="1">
            <a:off x="5258534" y="302176"/>
            <a:ext cx="4094753" cy="1789051"/>
          </a:xfrm>
          <a:prstGeom prst="bentConnector4">
            <a:avLst>
              <a:gd name="adj1" fmla="val 6439"/>
              <a:gd name="adj2" fmla="val 112778"/>
            </a:avLst>
          </a:prstGeom>
          <a:ln>
            <a:solidFill>
              <a:srgbClr val="00B0F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9" name="连接符: 肘形 168">
            <a:extLst>
              <a:ext uri="{FF2B5EF4-FFF2-40B4-BE49-F238E27FC236}">
                <a16:creationId xmlns:a16="http://schemas.microsoft.com/office/drawing/2014/main" id="{41966D8A-6950-4626-9463-38F1D62F29DA}"/>
              </a:ext>
            </a:extLst>
          </p:cNvPr>
          <p:cNvCxnSpPr>
            <a:cxnSpLocks/>
            <a:stCxn id="27" idx="3"/>
            <a:endCxn id="97" idx="2"/>
          </p:cNvCxnSpPr>
          <p:nvPr/>
        </p:nvCxnSpPr>
        <p:spPr>
          <a:xfrm flipV="1">
            <a:off x="7725545" y="5648777"/>
            <a:ext cx="1625189" cy="269447"/>
          </a:xfrm>
          <a:prstGeom prst="bentConnector2">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79615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F2B21-EC4B-4E2A-A33D-CEEBEC5D6C4E}"/>
              </a:ext>
            </a:extLst>
          </p:cNvPr>
          <p:cNvSpPr>
            <a:spLocks noGrp="1"/>
          </p:cNvSpPr>
          <p:nvPr>
            <p:ph type="title"/>
          </p:nvPr>
        </p:nvSpPr>
        <p:spPr>
          <a:xfrm>
            <a:off x="991340" y="160337"/>
            <a:ext cx="10972800" cy="1143000"/>
          </a:xfrm>
        </p:spPr>
        <p:txBody>
          <a:bodyPr/>
          <a:lstStyle/>
          <a:p>
            <a:r>
              <a:rPr lang="en-US" altLang="zh-CN" dirty="0">
                <a:latin typeface="+mn-lt"/>
                <a:ea typeface="+mn-ea"/>
                <a:cs typeface="+mn-ea"/>
                <a:sym typeface="+mn-lt"/>
              </a:rPr>
              <a:t>Sounds like a LinkedIn, what's the advantage?
</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348734B8-9A2D-48A6-8F75-EC924AA70F8A}"/>
              </a:ext>
            </a:extLst>
          </p:cNvPr>
          <p:cNvSpPr>
            <a:spLocks noGrp="1"/>
          </p:cNvSpPr>
          <p:nvPr>
            <p:ph type="body" idx="1"/>
          </p:nvPr>
        </p:nvSpPr>
        <p:spPr>
          <a:xfrm>
            <a:off x="991340" y="1535113"/>
            <a:ext cx="5386917" cy="639762"/>
          </a:xfrm>
        </p:spPr>
        <p:txBody>
          <a:bodyPr/>
          <a:lstStyle/>
          <a:p>
            <a:r>
              <a:rPr lang="en-US" altLang="zh-CN" dirty="0">
                <a:cs typeface="+mn-ea"/>
                <a:sym typeface="+mn-lt"/>
              </a:rPr>
              <a:t>Sync Study</a:t>
            </a:r>
            <a:endParaRPr lang="zh-CN" altLang="en-US" dirty="0">
              <a:cs typeface="+mn-ea"/>
              <a:sym typeface="+mn-lt"/>
            </a:endParaRPr>
          </a:p>
        </p:txBody>
      </p:sp>
      <p:sp>
        <p:nvSpPr>
          <p:cNvPr id="5" name="内容占位符 4">
            <a:extLst>
              <a:ext uri="{FF2B5EF4-FFF2-40B4-BE49-F238E27FC236}">
                <a16:creationId xmlns:a16="http://schemas.microsoft.com/office/drawing/2014/main" id="{97BF4F6F-D1A0-4440-9BC1-D4D947D727A8}"/>
              </a:ext>
            </a:extLst>
          </p:cNvPr>
          <p:cNvSpPr>
            <a:spLocks noGrp="1"/>
          </p:cNvSpPr>
          <p:nvPr>
            <p:ph sz="half" idx="2"/>
          </p:nvPr>
        </p:nvSpPr>
        <p:spPr>
          <a:xfrm>
            <a:off x="991340" y="2174875"/>
            <a:ext cx="5386917" cy="3951288"/>
          </a:xfrm>
        </p:spPr>
        <p:txBody>
          <a:bodyPr/>
          <a:lstStyle/>
          <a:p>
            <a:pPr>
              <a:buFont typeface="Arial" panose="020B0604020202020204" pitchFamily="34" charset="0"/>
              <a:buChar char="•"/>
            </a:pPr>
            <a:r>
              <a:rPr lang="en-US" altLang="zh-CN" dirty="0">
                <a:solidFill>
                  <a:srgbClr val="FF0000"/>
                </a:solidFill>
                <a:cs typeface="+mn-ea"/>
                <a:sym typeface="+mn-lt"/>
              </a:rPr>
              <a:t>Based on the actual, service </a:t>
            </a:r>
            <a:r>
              <a:rPr lang="en-US" altLang="zh-CN" dirty="0" err="1">
                <a:solidFill>
                  <a:srgbClr val="FF0000"/>
                </a:solidFill>
                <a:cs typeface="+mn-ea"/>
                <a:sym typeface="+mn-lt"/>
              </a:rPr>
              <a:t>Xipu</a:t>
            </a:r>
            <a:r>
              <a:rPr lang="en-US" altLang="zh-CN" dirty="0">
                <a:solidFill>
                  <a:srgbClr val="FF0000"/>
                </a:solidFill>
                <a:cs typeface="+mn-ea"/>
                <a:sym typeface="+mn-lt"/>
              </a:rPr>
              <a:t> students.
Career planning and growth platform.
Personalize the ability to help students discover, understand and compensate for career development.
Integrate the school industrial enterprises customized training and Taicang fusion training model, and </a:t>
            </a:r>
            <a:r>
              <a:rPr lang="en-US" altLang="zh-CN" dirty="0" err="1">
                <a:solidFill>
                  <a:srgbClr val="FF0000"/>
                </a:solidFill>
                <a:cs typeface="+mn-ea"/>
                <a:sym typeface="+mn-lt"/>
              </a:rPr>
              <a:t>Xipu</a:t>
            </a:r>
            <a:r>
              <a:rPr lang="en-US" altLang="zh-CN" dirty="0">
                <a:solidFill>
                  <a:srgbClr val="FF0000"/>
                </a:solidFill>
                <a:cs typeface="+mn-ea"/>
                <a:sym typeface="+mn-lt"/>
              </a:rPr>
              <a:t> 2.0 construction to grow together!
</a:t>
            </a:r>
            <a:endParaRPr lang="zh-CN" altLang="en-US" dirty="0">
              <a:cs typeface="+mn-ea"/>
              <a:sym typeface="+mn-lt"/>
            </a:endParaRPr>
          </a:p>
        </p:txBody>
      </p:sp>
      <p:sp>
        <p:nvSpPr>
          <p:cNvPr id="6" name="文本占位符 5">
            <a:extLst>
              <a:ext uri="{FF2B5EF4-FFF2-40B4-BE49-F238E27FC236}">
                <a16:creationId xmlns:a16="http://schemas.microsoft.com/office/drawing/2014/main" id="{CF1EEE6E-737B-4EEB-81E6-BD83FA704978}"/>
              </a:ext>
            </a:extLst>
          </p:cNvPr>
          <p:cNvSpPr>
            <a:spLocks noGrp="1"/>
          </p:cNvSpPr>
          <p:nvPr>
            <p:ph type="body" sz="quarter" idx="3"/>
          </p:nvPr>
        </p:nvSpPr>
        <p:spPr/>
        <p:txBody>
          <a:bodyPr/>
          <a:lstStyle/>
          <a:p>
            <a:r>
              <a:rPr lang="en-US" altLang="zh-CN" dirty="0">
                <a:cs typeface="+mn-ea"/>
                <a:sym typeface="+mn-lt"/>
              </a:rPr>
              <a:t>LinkedIn</a:t>
            </a:r>
            <a:endParaRPr lang="zh-CN" altLang="en-US" dirty="0">
              <a:cs typeface="+mn-ea"/>
              <a:sym typeface="+mn-lt"/>
            </a:endParaRPr>
          </a:p>
        </p:txBody>
      </p:sp>
      <p:sp>
        <p:nvSpPr>
          <p:cNvPr id="7" name="内容占位符 6">
            <a:extLst>
              <a:ext uri="{FF2B5EF4-FFF2-40B4-BE49-F238E27FC236}">
                <a16:creationId xmlns:a16="http://schemas.microsoft.com/office/drawing/2014/main" id="{845D0F9A-1132-4BBB-AA9D-6915B5AF4F0E}"/>
              </a:ext>
            </a:extLst>
          </p:cNvPr>
          <p:cNvSpPr>
            <a:spLocks noGrp="1"/>
          </p:cNvSpPr>
          <p:nvPr>
            <p:ph sz="quarter" idx="4"/>
          </p:nvPr>
        </p:nvSpPr>
        <p:spPr/>
        <p:txBody>
          <a:bodyPr/>
          <a:lstStyle/>
          <a:p>
            <a:pPr>
              <a:buFont typeface="Arial" panose="020B0604020202020204" pitchFamily="34" charset="0"/>
              <a:buChar char="•"/>
            </a:pPr>
            <a:r>
              <a:rPr lang="en-US" altLang="zh-CN" dirty="0">
                <a:solidFill>
                  <a:srgbClr val="FF0000"/>
                </a:solidFill>
                <a:cs typeface="+mn-ea"/>
                <a:sym typeface="+mn-lt"/>
              </a:rPr>
              <a:t>Globalization.
Professional social platform.
Smart to see other people's tall resumes, lack of clear career path.
</a:t>
            </a:r>
            <a:endParaRPr lang="en-US" altLang="zh-CN" dirty="0">
              <a:cs typeface="+mn-ea"/>
              <a:sym typeface="+mn-lt"/>
            </a:endParaRPr>
          </a:p>
        </p:txBody>
      </p:sp>
    </p:spTree>
    <p:extLst>
      <p:ext uri="{BB962C8B-B14F-4D97-AF65-F5344CB8AC3E}">
        <p14:creationId xmlns:p14="http://schemas.microsoft.com/office/powerpoint/2010/main" val="89995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8173-E0E8-4E69-95D6-A00C06B428A2}"/>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Chaining is as interesting as a game.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293D488-22A6-4A7B-98CE-4C916597BF67}"/>
              </a:ext>
            </a:extLst>
          </p:cNvPr>
          <p:cNvSpPr>
            <a:spLocks noGrp="1"/>
          </p:cNvSpPr>
          <p:nvPr>
            <p:ph sz="half" idx="1"/>
          </p:nvPr>
        </p:nvSpPr>
        <p:spPr>
          <a:xfrm>
            <a:off x="1678518" y="1844675"/>
            <a:ext cx="4794249" cy="3816350"/>
          </a:xfrm>
        </p:spPr>
        <p:txBody>
          <a:bodyPr wrap="square" anchor="t">
            <a:normAutofit fontScale="77500" lnSpcReduction="20000"/>
          </a:bodyPr>
          <a:lstStyle/>
          <a:p>
            <a:pPr>
              <a:lnSpc>
                <a:spcPct val="90000"/>
              </a:lnSpc>
              <a:buFont typeface="Arial" panose="020B0604020202020204" pitchFamily="34" charset="0"/>
              <a:buChar char="•"/>
            </a:pPr>
            <a:r>
              <a:rPr lang="en-US" altLang="zh-CN" sz="2200" b="1" dirty="0">
                <a:cs typeface="+mn-ea"/>
                <a:sym typeface="+mn-lt"/>
              </a:rPr>
              <a:t>Like individual </a:t>
            </a:r>
            <a:r>
              <a:rPr lang="en-US" altLang="zh-CN" sz="2200" b="1" dirty="0" err="1">
                <a:cs typeface="+mn-ea"/>
                <a:sym typeface="+mn-lt"/>
              </a:rPr>
              <a:t>setypes</a:t>
            </a:r>
            <a:r>
              <a:rPr lang="en-US" altLang="zh-CN" sz="2200" b="1" dirty="0">
                <a:cs typeface="+mn-ea"/>
                <a:sym typeface="+mn-lt"/>
              </a:rPr>
              <a:t> of games to stimulate student interest.
Experiential role-playing game design, interactive and feedback gaming experience enhances the sense of incoming!
According to the wishes of students can be introduced to the common growth mechanism of students, mutual promotion, growth together.
Promote better growth in the form of a task upgrade that students love!
Start a new, experience all rely on learning!
Instead of raising frogs, it is better to develop a better self!
</a:t>
            </a:r>
            <a:endParaRPr lang="en-US" altLang="zh-CN" sz="2200" dirty="0">
              <a:cs typeface="+mn-ea"/>
              <a:sym typeface="+mn-lt"/>
            </a:endParaRPr>
          </a:p>
        </p:txBody>
      </p:sp>
      <p:pic>
        <p:nvPicPr>
          <p:cNvPr id="4" name="图片 3" descr="卡通人物&#10;&#10;描述已自动生成">
            <a:extLst>
              <a:ext uri="{FF2B5EF4-FFF2-40B4-BE49-F238E27FC236}">
                <a16:creationId xmlns:a16="http://schemas.microsoft.com/office/drawing/2014/main" id="{B6715589-CCCD-40E6-A30E-C88B9FB6CFD8}"/>
              </a:ext>
            </a:extLst>
          </p:cNvPr>
          <p:cNvPicPr>
            <a:picLocks noChangeAspect="1"/>
          </p:cNvPicPr>
          <p:nvPr/>
        </p:nvPicPr>
        <p:blipFill rotWithShape="1">
          <a:blip r:embed="rId3"/>
          <a:srcRect l="25729" r="5147"/>
          <a:stretch/>
        </p:blipFill>
        <p:spPr>
          <a:xfrm>
            <a:off x="6675967" y="1844675"/>
            <a:ext cx="4796367" cy="3816350"/>
          </a:xfrm>
          <a:prstGeom prst="rect">
            <a:avLst/>
          </a:prstGeom>
          <a:noFill/>
        </p:spPr>
      </p:pic>
    </p:spTree>
    <p:extLst>
      <p:ext uri="{BB962C8B-B14F-4D97-AF65-F5344CB8AC3E}">
        <p14:creationId xmlns:p14="http://schemas.microsoft.com/office/powerpoint/2010/main" val="136822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80333-B687-4ACF-936B-F372A9F2B5EA}"/>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How do you embody artificial intelligence?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942D06BE-35E6-4ED8-B8CB-8F97E364E34A}"/>
              </a:ext>
            </a:extLst>
          </p:cNvPr>
          <p:cNvSpPr>
            <a:spLocks noGrp="1"/>
          </p:cNvSpPr>
          <p:nvPr>
            <p:ph sz="half" idx="1"/>
          </p:nvPr>
        </p:nvSpPr>
        <p:spPr>
          <a:xfrm>
            <a:off x="1678518" y="1844675"/>
            <a:ext cx="4794249" cy="3816350"/>
          </a:xfrm>
        </p:spPr>
        <p:txBody>
          <a:bodyPr wrap="square" anchor="t">
            <a:normAutofit fontScale="92500" lnSpcReduction="20000"/>
          </a:bodyPr>
          <a:lstStyle/>
          <a:p>
            <a:pPr>
              <a:lnSpc>
                <a:spcPct val="90000"/>
              </a:lnSpc>
            </a:pPr>
            <a:r>
              <a:rPr lang="en-US" altLang="zh-CN" sz="2000" dirty="0">
                <a:cs typeface="+mn-ea"/>
                <a:sym typeface="+mn-lt"/>
              </a:rPr>
              <a:t>Mainly modeling, the source is two.
First, topology analysis: fuzzy comprehensive evaluation of the individual's ability to model, build the ability of the topological structure map (mainly for enterprise positions with clear needs).
Second, machine learning analysis: use a sufficient number of previously accepted student portraits, do clustering analysis, machine learning, to find the characteristic values of the decision admission (after we collect enough multi-dimensional labels to design a feedback system, optimize the model).
</a:t>
            </a:r>
            <a:endParaRPr lang="zh-CN" altLang="en-US" sz="2000" dirty="0">
              <a:cs typeface="+mn-ea"/>
              <a:sym typeface="+mn-lt"/>
            </a:endParaRPr>
          </a:p>
        </p:txBody>
      </p:sp>
      <p:pic>
        <p:nvPicPr>
          <p:cNvPr id="7" name="Picture 4">
            <a:extLst>
              <a:ext uri="{FF2B5EF4-FFF2-40B4-BE49-F238E27FC236}">
                <a16:creationId xmlns:a16="http://schemas.microsoft.com/office/drawing/2014/main" id="{0F2D3698-0F1F-479B-93E8-21C245599654}"/>
              </a:ext>
            </a:extLst>
          </p:cNvPr>
          <p:cNvPicPr>
            <a:picLocks noChangeAspect="1"/>
          </p:cNvPicPr>
          <p:nvPr/>
        </p:nvPicPr>
        <p:blipFill>
          <a:blip r:embed="rId3"/>
          <a:stretch>
            <a:fillRect/>
          </a:stretch>
        </p:blipFill>
        <p:spPr>
          <a:xfrm>
            <a:off x="6911912" y="1844675"/>
            <a:ext cx="4324476" cy="3816350"/>
          </a:xfrm>
          <a:prstGeom prst="rect">
            <a:avLst/>
          </a:prstGeom>
          <a:noFill/>
        </p:spPr>
      </p:pic>
    </p:spTree>
    <p:extLst>
      <p:ext uri="{BB962C8B-B14F-4D97-AF65-F5344CB8AC3E}">
        <p14:creationId xmlns:p14="http://schemas.microsoft.com/office/powerpoint/2010/main" val="356107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B71AB-5484-47D9-9404-89FBAC5295C9}"/>
              </a:ext>
            </a:extLst>
          </p:cNvPr>
          <p:cNvSpPr>
            <a:spLocks noGrp="1"/>
          </p:cNvSpPr>
          <p:nvPr>
            <p:ph type="title"/>
          </p:nvPr>
        </p:nvSpPr>
        <p:spPr/>
        <p:txBody>
          <a:bodyPr/>
          <a:lstStyle/>
          <a:p>
            <a:r>
              <a:rPr lang="en-US" altLang="zh-CN" dirty="0">
                <a:latin typeface="+mn-lt"/>
                <a:ea typeface="+mn-ea"/>
                <a:cs typeface="+mn-ea"/>
                <a:sym typeface="+mn-lt"/>
              </a:rPr>
              <a:t>What are the advantages of this project in college?</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7BF3815-F200-40E5-8DF0-EA5E479769A2}"/>
              </a:ext>
            </a:extLst>
          </p:cNvPr>
          <p:cNvSpPr>
            <a:spLocks noGrp="1"/>
          </p:cNvSpPr>
          <p:nvPr>
            <p:ph idx="1"/>
          </p:nvPr>
        </p:nvSpPr>
        <p:spPr/>
        <p:txBody>
          <a:bodyPr/>
          <a:lstStyle/>
          <a:p>
            <a:r>
              <a:rPr lang="en-US" altLang="zh-CN" sz="2400" dirty="0">
                <a:cs typeface="+mn-ea"/>
                <a:sym typeface="+mn-lt"/>
              </a:rPr>
              <a:t>First, it helps college students become more aware of the relationship between what they're learning and the abilities they're doing in the future interview process (don't complain that what they're learning is useless).
Secondly, as college students, in the process of participating in model construction can further understand the value and impact of their major, the future may be an HR perspective to see their own major, and even among students to communicate and exchange "Hey, do you know what it is to learn our major to become a qualified product manager?" "
Further, from the perspective of college student users, can more clearly understand what they need, what they already have, how to further achieve it.
</a:t>
            </a:r>
            <a:endParaRPr lang="zh-CN" altLang="en-US" sz="2400" dirty="0">
              <a:cs typeface="+mn-ea"/>
              <a:sym typeface="+mn-lt"/>
            </a:endParaRPr>
          </a:p>
        </p:txBody>
      </p:sp>
      <p:pic>
        <p:nvPicPr>
          <p:cNvPr id="4" name="图片 3">
            <a:extLst>
              <a:ext uri="{FF2B5EF4-FFF2-40B4-BE49-F238E27FC236}">
                <a16:creationId xmlns:a16="http://schemas.microsoft.com/office/drawing/2014/main" id="{583E4583-D1ED-4F25-BEFC-029EF17DAAC5}"/>
              </a:ext>
            </a:extLst>
          </p:cNvPr>
          <p:cNvPicPr>
            <a:picLocks noChangeAspect="1"/>
          </p:cNvPicPr>
          <p:nvPr/>
        </p:nvPicPr>
        <p:blipFill>
          <a:blip r:embed="rId3"/>
          <a:stretch>
            <a:fillRect/>
          </a:stretch>
        </p:blipFill>
        <p:spPr>
          <a:xfrm>
            <a:off x="8530469" y="218211"/>
            <a:ext cx="2586940" cy="1550640"/>
          </a:xfrm>
          <a:prstGeom prst="rect">
            <a:avLst/>
          </a:prstGeom>
        </p:spPr>
      </p:pic>
    </p:spTree>
    <p:extLst>
      <p:ext uri="{BB962C8B-B14F-4D97-AF65-F5344CB8AC3E}">
        <p14:creationId xmlns:p14="http://schemas.microsoft.com/office/powerpoint/2010/main" val="3203912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F862F-95A8-40BD-BAFE-5224DFE57B74}"/>
              </a:ext>
            </a:extLst>
          </p:cNvPr>
          <p:cNvSpPr>
            <a:spLocks noGrp="1"/>
          </p:cNvSpPr>
          <p:nvPr>
            <p:ph type="title"/>
          </p:nvPr>
        </p:nvSpPr>
        <p:spPr/>
        <p:txBody>
          <a:bodyPr/>
          <a:lstStyle/>
          <a:p>
            <a:r>
              <a:rPr lang="en-US" altLang="zh-CN" dirty="0">
                <a:latin typeface="+mn-lt"/>
                <a:ea typeface="+mn-ea"/>
                <a:cs typeface="+mn-ea"/>
                <a:sym typeface="+mn-lt"/>
              </a:rPr>
              <a:t>Intellectual property protection.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83A6BF1-A442-48AC-9EDD-2DFF1C33420F}"/>
              </a:ext>
            </a:extLst>
          </p:cNvPr>
          <p:cNvSpPr>
            <a:spLocks noGrp="1"/>
          </p:cNvSpPr>
          <p:nvPr>
            <p:ph idx="1"/>
          </p:nvPr>
        </p:nvSpPr>
        <p:spPr/>
        <p:txBody>
          <a:bodyPr/>
          <a:lstStyle/>
          <a:p>
            <a:r>
              <a:rPr lang="en-US" altLang="zh-CN" sz="2400" dirty="0">
                <a:cs typeface="+mn-ea"/>
                <a:sym typeface="+mn-lt"/>
              </a:rPr>
              <a:t>A technical submission has been submitted.
Application has been applied for protection of the right to disclosure.
Team members have accumulated 10 patent applications for inventions, 2 substantive examinations, and the rest have received public protection.
2020 Osaka International Information Management.
Conference on Innovation Management and Industrial Engineering.
(ICIII 2020) for employment.
</a:t>
            </a:r>
            <a:endParaRPr lang="zh-CN" altLang="en-US" sz="2400" dirty="0">
              <a:cs typeface="+mn-ea"/>
              <a:sym typeface="+mn-lt"/>
            </a:endParaRPr>
          </a:p>
        </p:txBody>
      </p:sp>
      <p:pic>
        <p:nvPicPr>
          <p:cNvPr id="4" name="Picture 3">
            <a:extLst>
              <a:ext uri="{FF2B5EF4-FFF2-40B4-BE49-F238E27FC236}">
                <a16:creationId xmlns:a16="http://schemas.microsoft.com/office/drawing/2014/main" id="{62DCB328-D883-4CB9-B65E-8F4EB7C06C56}"/>
              </a:ext>
            </a:extLst>
          </p:cNvPr>
          <p:cNvPicPr>
            <a:picLocks noChangeAspect="1"/>
          </p:cNvPicPr>
          <p:nvPr/>
        </p:nvPicPr>
        <p:blipFill rotWithShape="1">
          <a:blip r:embed="rId3"/>
          <a:srcRect r="8324" b="6265"/>
          <a:stretch/>
        </p:blipFill>
        <p:spPr>
          <a:xfrm>
            <a:off x="1021187" y="4880594"/>
            <a:ext cx="5140171" cy="1987242"/>
          </a:xfrm>
          <a:prstGeom prst="rect">
            <a:avLst/>
          </a:prstGeom>
        </p:spPr>
      </p:pic>
      <p:pic>
        <p:nvPicPr>
          <p:cNvPr id="5" name="Picture 4">
            <a:extLst>
              <a:ext uri="{FF2B5EF4-FFF2-40B4-BE49-F238E27FC236}">
                <a16:creationId xmlns:a16="http://schemas.microsoft.com/office/drawing/2014/main" id="{B6820B00-BDBF-49D4-973E-1AEAE945B4E2}"/>
              </a:ext>
            </a:extLst>
          </p:cNvPr>
          <p:cNvPicPr>
            <a:picLocks noChangeAspect="1"/>
          </p:cNvPicPr>
          <p:nvPr/>
        </p:nvPicPr>
        <p:blipFill>
          <a:blip r:embed="rId4"/>
          <a:stretch>
            <a:fillRect/>
          </a:stretch>
        </p:blipFill>
        <p:spPr>
          <a:xfrm>
            <a:off x="4667954" y="447114"/>
            <a:ext cx="3814941" cy="2125197"/>
          </a:xfrm>
          <a:prstGeom prst="rect">
            <a:avLst/>
          </a:prstGeom>
        </p:spPr>
      </p:pic>
      <p:pic>
        <p:nvPicPr>
          <p:cNvPr id="6" name="Picture 5">
            <a:extLst>
              <a:ext uri="{FF2B5EF4-FFF2-40B4-BE49-F238E27FC236}">
                <a16:creationId xmlns:a16="http://schemas.microsoft.com/office/drawing/2014/main" id="{FA062B63-EE2B-4E1F-9A5A-54A2F375786D}"/>
              </a:ext>
            </a:extLst>
          </p:cNvPr>
          <p:cNvPicPr>
            <a:picLocks noChangeAspect="1"/>
          </p:cNvPicPr>
          <p:nvPr/>
        </p:nvPicPr>
        <p:blipFill>
          <a:blip r:embed="rId5"/>
          <a:stretch>
            <a:fillRect/>
          </a:stretch>
        </p:blipFill>
        <p:spPr>
          <a:xfrm>
            <a:off x="8102333" y="447114"/>
            <a:ext cx="4089667" cy="1642925"/>
          </a:xfrm>
          <a:prstGeom prst="rect">
            <a:avLst/>
          </a:prstGeom>
        </p:spPr>
      </p:pic>
      <p:pic>
        <p:nvPicPr>
          <p:cNvPr id="7" name="Picture 6">
            <a:extLst>
              <a:ext uri="{FF2B5EF4-FFF2-40B4-BE49-F238E27FC236}">
                <a16:creationId xmlns:a16="http://schemas.microsoft.com/office/drawing/2014/main" id="{C131C97F-F381-4C76-8830-187602A8A0B4}"/>
              </a:ext>
            </a:extLst>
          </p:cNvPr>
          <p:cNvPicPr>
            <a:picLocks noChangeAspect="1"/>
          </p:cNvPicPr>
          <p:nvPr/>
        </p:nvPicPr>
        <p:blipFill>
          <a:blip r:embed="rId6"/>
          <a:stretch>
            <a:fillRect/>
          </a:stretch>
        </p:blipFill>
        <p:spPr>
          <a:xfrm>
            <a:off x="6311484" y="3320728"/>
            <a:ext cx="4928568" cy="1268453"/>
          </a:xfrm>
          <a:prstGeom prst="rect">
            <a:avLst/>
          </a:prstGeom>
        </p:spPr>
      </p:pic>
      <p:pic>
        <p:nvPicPr>
          <p:cNvPr id="9" name="图片 8" descr="手机屏幕截图&#10;&#10;描述已自动生成">
            <a:extLst>
              <a:ext uri="{FF2B5EF4-FFF2-40B4-BE49-F238E27FC236}">
                <a16:creationId xmlns:a16="http://schemas.microsoft.com/office/drawing/2014/main" id="{3180D079-5A3A-45D0-95EE-D9D2E6F4D982}"/>
              </a:ext>
            </a:extLst>
          </p:cNvPr>
          <p:cNvPicPr>
            <a:picLocks noChangeAspect="1"/>
          </p:cNvPicPr>
          <p:nvPr/>
        </p:nvPicPr>
        <p:blipFill rotWithShape="1">
          <a:blip r:embed="rId7">
            <a:extLst>
              <a:ext uri="{28A0092B-C50C-407E-A947-70E740481C1C}">
                <a14:useLocalDpi xmlns:a14="http://schemas.microsoft.com/office/drawing/2010/main" val="0"/>
              </a:ext>
            </a:extLst>
          </a:blip>
          <a:srcRect l="5664"/>
          <a:stretch/>
        </p:blipFill>
        <p:spPr>
          <a:xfrm>
            <a:off x="6096000" y="4527539"/>
            <a:ext cx="5359537" cy="2313825"/>
          </a:xfrm>
          <a:prstGeom prst="rect">
            <a:avLst/>
          </a:prstGeom>
        </p:spPr>
      </p:pic>
    </p:spTree>
    <p:extLst>
      <p:ext uri="{BB962C8B-B14F-4D97-AF65-F5344CB8AC3E}">
        <p14:creationId xmlns:p14="http://schemas.microsoft.com/office/powerpoint/2010/main" val="172561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66EB9F-9DB5-424F-ACA9-F0503AC3E12C}"/>
              </a:ext>
            </a:extLst>
          </p:cNvPr>
          <p:cNvSpPr>
            <a:spLocks noGrp="1"/>
          </p:cNvSpPr>
          <p:nvPr>
            <p:ph type="title"/>
          </p:nvPr>
        </p:nvSpPr>
        <p:spPr/>
        <p:txBody>
          <a:bodyPr/>
          <a:lstStyle/>
          <a:p>
            <a:r>
              <a:rPr lang="en-US" altLang="zh-CN" dirty="0">
                <a:latin typeface="+mn-lt"/>
                <a:ea typeface="+mn-ea"/>
                <a:cs typeface="+mn-ea"/>
                <a:sym typeface="+mn-lt"/>
              </a:rPr>
              <a:t>Technology implementation.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061B52D8-1926-4D7B-9CE2-EED6CBBAD691}"/>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265703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1B6-6616-4D54-B0D0-671A85FE5DC3}"/>
              </a:ext>
            </a:extLst>
          </p:cNvPr>
          <p:cNvSpPr>
            <a:spLocks noGrp="1"/>
          </p:cNvSpPr>
          <p:nvPr>
            <p:ph type="title"/>
          </p:nvPr>
        </p:nvSpPr>
        <p:spPr/>
        <p:txBody>
          <a:bodyPr/>
          <a:lstStyle/>
          <a:p>
            <a:r>
              <a:rPr lang="zh-CN" altLang="en-US" dirty="0">
                <a:latin typeface="+mn-lt"/>
                <a:ea typeface="+mn-ea"/>
                <a:cs typeface="+mn-ea"/>
                <a:sym typeface="+mn-lt"/>
              </a:rPr>
              <a:t>目录</a:t>
            </a:r>
          </a:p>
        </p:txBody>
      </p:sp>
      <p:sp>
        <p:nvSpPr>
          <p:cNvPr id="3" name="内容占位符 2">
            <a:extLst>
              <a:ext uri="{FF2B5EF4-FFF2-40B4-BE49-F238E27FC236}">
                <a16:creationId xmlns:a16="http://schemas.microsoft.com/office/drawing/2014/main" id="{220C0E87-54BF-4C97-B4AB-078FA0914FEA}"/>
              </a:ext>
            </a:extLst>
          </p:cNvPr>
          <p:cNvSpPr>
            <a:spLocks noGrp="1"/>
          </p:cNvSpPr>
          <p:nvPr>
            <p:ph idx="1"/>
          </p:nvPr>
        </p:nvSpPr>
        <p:spPr>
          <a:xfrm>
            <a:off x="1678517" y="1844675"/>
            <a:ext cx="9793816" cy="4872648"/>
          </a:xfrm>
        </p:spPr>
        <p:txBody>
          <a:bodyPr/>
          <a:lstStyle/>
          <a:p>
            <a:pPr>
              <a:buFont typeface="Arial" panose="020B0604020202020204" pitchFamily="34" charset="0"/>
              <a:buChar char="•"/>
            </a:pPr>
            <a:r>
              <a:rPr lang="en-US" altLang="zh-CN" sz="2400" dirty="0">
                <a:cs typeface="+mn-ea"/>
                <a:sym typeface="+mn-lt"/>
              </a:rPr>
              <a:t>Background.
Pain points.
Solution.
Implementation.
Revenue analysis.
Financing plan, budget, return analysis.
Team introduction.
Conclusion.</a:t>
            </a:r>
            <a:endParaRPr lang="zh-CN" altLang="en-US" sz="2400" dirty="0">
              <a:cs typeface="+mn-ea"/>
              <a:sym typeface="+mn-lt"/>
            </a:endParaRPr>
          </a:p>
        </p:txBody>
      </p:sp>
    </p:spTree>
    <p:extLst>
      <p:ext uri="{BB962C8B-B14F-4D97-AF65-F5344CB8AC3E}">
        <p14:creationId xmlns:p14="http://schemas.microsoft.com/office/powerpoint/2010/main" val="30915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199946-0D19-4FDE-A8F4-9EFE88961BCD}"/>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Technology implementation.
</a:t>
            </a:r>
            <a:endParaRPr lang="zh-CN" altLang="en-US" dirty="0">
              <a:latin typeface="+mn-lt"/>
              <a:ea typeface="+mn-ea"/>
              <a:cs typeface="+mn-ea"/>
              <a:sym typeface="+mn-lt"/>
            </a:endParaRPr>
          </a:p>
        </p:txBody>
      </p:sp>
      <p:sp>
        <p:nvSpPr>
          <p:cNvPr id="5" name="内容占位符 4">
            <a:extLst>
              <a:ext uri="{FF2B5EF4-FFF2-40B4-BE49-F238E27FC236}">
                <a16:creationId xmlns:a16="http://schemas.microsoft.com/office/drawing/2014/main" id="{72A325F0-5C95-4736-AC80-A860B01FA151}"/>
              </a:ext>
            </a:extLst>
          </p:cNvPr>
          <p:cNvSpPr>
            <a:spLocks noGrp="1"/>
          </p:cNvSpPr>
          <p:nvPr>
            <p:ph sz="half" idx="1"/>
          </p:nvPr>
        </p:nvSpPr>
        <p:spPr>
          <a:xfrm>
            <a:off x="1678518" y="1844675"/>
            <a:ext cx="4794249" cy="3816350"/>
          </a:xfrm>
        </p:spPr>
        <p:txBody>
          <a:bodyPr wrap="square" anchor="t">
            <a:normAutofit fontScale="77500" lnSpcReduction="20000"/>
          </a:bodyPr>
          <a:lstStyle/>
          <a:p>
            <a:pPr>
              <a:buFont typeface="Arial" panose="020B0604020202020204" pitchFamily="34" charset="0"/>
              <a:buChar char="•"/>
            </a:pPr>
            <a:r>
              <a:rPr lang="en-US" altLang="zh-CN" sz="2600" dirty="0">
                <a:cs typeface="+mn-ea"/>
                <a:sym typeface="+mn-lt"/>
              </a:rPr>
              <a:t>Mini program.
Two-dimensional code.
Choose a major.
Career development dimension information.
Answer simulation game.
Professional competency dimension information.
Personal self-assessment (self-assessment and platform review)
Gaps in their abilities and goal status.
</a:t>
            </a:r>
            <a:endParaRPr lang="zh-CN" altLang="en-US" sz="2600" dirty="0">
              <a:cs typeface="+mn-ea"/>
              <a:sym typeface="+mn-lt"/>
            </a:endParaRPr>
          </a:p>
        </p:txBody>
      </p:sp>
      <p:pic>
        <p:nvPicPr>
          <p:cNvPr id="3" name="内容占位符 2">
            <a:extLst>
              <a:ext uri="{FF2B5EF4-FFF2-40B4-BE49-F238E27FC236}">
                <a16:creationId xmlns:a16="http://schemas.microsoft.com/office/drawing/2014/main" id="{3A145BC1-3CF3-473D-ABCC-F8E14B1F9922}"/>
              </a:ext>
            </a:extLst>
          </p:cNvPr>
          <p:cNvPicPr>
            <a:picLocks noGrp="1" noChangeAspect="1"/>
          </p:cNvPicPr>
          <p:nvPr>
            <p:ph sz="half" idx="2"/>
          </p:nvPr>
        </p:nvPicPr>
        <p:blipFill>
          <a:blip r:embed="rId3"/>
          <a:stretch>
            <a:fillRect/>
          </a:stretch>
        </p:blipFill>
        <p:spPr>
          <a:xfrm>
            <a:off x="7165975" y="1844675"/>
            <a:ext cx="3816350" cy="3816350"/>
          </a:xfrm>
          <a:prstGeom prst="rect">
            <a:avLst/>
          </a:prstGeom>
          <a:noFill/>
        </p:spPr>
      </p:pic>
    </p:spTree>
    <p:extLst>
      <p:ext uri="{BB962C8B-B14F-4D97-AF65-F5344CB8AC3E}">
        <p14:creationId xmlns:p14="http://schemas.microsoft.com/office/powerpoint/2010/main" val="183868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C53A8-D9BD-4794-B38E-5501AFDB3F86}"/>
              </a:ext>
            </a:extLst>
          </p:cNvPr>
          <p:cNvSpPr>
            <a:spLocks noGrp="1"/>
          </p:cNvSpPr>
          <p:nvPr>
            <p:ph type="title"/>
          </p:nvPr>
        </p:nvSpPr>
        <p:spPr/>
        <p:txBody>
          <a:bodyPr/>
          <a:lstStyle/>
          <a:p>
            <a:r>
              <a:rPr lang="en-US" altLang="zh-CN" dirty="0">
                <a:latin typeface="+mn-lt"/>
                <a:ea typeface="+mn-ea"/>
                <a:cs typeface="+mn-ea"/>
                <a:sym typeface="+mn-lt"/>
              </a:rPr>
              <a:t>Select a professional-career development message (take the data modeler for example)</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FDBE8743-9AEF-48D5-8CD8-688B54FE7D40}"/>
              </a:ext>
            </a:extLst>
          </p:cNvPr>
          <p:cNvSpPr>
            <a:spLocks noGrp="1"/>
          </p:cNvSpPr>
          <p:nvPr>
            <p:ph idx="1"/>
          </p:nvPr>
        </p:nvSpPr>
        <p:spPr/>
        <p:txBody>
          <a:bodyPr/>
          <a:lstStyle/>
          <a:p>
            <a:endParaRPr lang="zh-CN" altLang="en-US" dirty="0">
              <a:cs typeface="+mn-ea"/>
              <a:sym typeface="+mn-lt"/>
            </a:endParaRPr>
          </a:p>
        </p:txBody>
      </p:sp>
      <p:pic>
        <p:nvPicPr>
          <p:cNvPr id="5" name="图片 4">
            <a:extLst>
              <a:ext uri="{FF2B5EF4-FFF2-40B4-BE49-F238E27FC236}">
                <a16:creationId xmlns:a16="http://schemas.microsoft.com/office/drawing/2014/main" id="{C0203E85-2B07-4117-B30C-58A586FE51C8}"/>
              </a:ext>
            </a:extLst>
          </p:cNvPr>
          <p:cNvPicPr>
            <a:picLocks noChangeAspect="1"/>
          </p:cNvPicPr>
          <p:nvPr/>
        </p:nvPicPr>
        <p:blipFill>
          <a:blip r:embed="rId3"/>
          <a:stretch>
            <a:fillRect/>
          </a:stretch>
        </p:blipFill>
        <p:spPr>
          <a:xfrm>
            <a:off x="1150778" y="1651345"/>
            <a:ext cx="3176733" cy="4752975"/>
          </a:xfrm>
          <a:prstGeom prst="rect">
            <a:avLst/>
          </a:prstGeom>
        </p:spPr>
      </p:pic>
      <p:pic>
        <p:nvPicPr>
          <p:cNvPr id="6" name="图片 5">
            <a:extLst>
              <a:ext uri="{FF2B5EF4-FFF2-40B4-BE49-F238E27FC236}">
                <a16:creationId xmlns:a16="http://schemas.microsoft.com/office/drawing/2014/main" id="{C78AEB3A-361F-496B-BE73-F367A1AD901B}"/>
              </a:ext>
            </a:extLst>
          </p:cNvPr>
          <p:cNvPicPr>
            <a:picLocks noChangeAspect="1"/>
          </p:cNvPicPr>
          <p:nvPr/>
        </p:nvPicPr>
        <p:blipFill>
          <a:blip r:embed="rId4"/>
          <a:stretch>
            <a:fillRect/>
          </a:stretch>
        </p:blipFill>
        <p:spPr>
          <a:xfrm>
            <a:off x="4285710" y="1651345"/>
            <a:ext cx="3486083" cy="3139380"/>
          </a:xfrm>
          <a:prstGeom prst="rect">
            <a:avLst/>
          </a:prstGeom>
        </p:spPr>
      </p:pic>
      <p:pic>
        <p:nvPicPr>
          <p:cNvPr id="7" name="图片 6">
            <a:extLst>
              <a:ext uri="{FF2B5EF4-FFF2-40B4-BE49-F238E27FC236}">
                <a16:creationId xmlns:a16="http://schemas.microsoft.com/office/drawing/2014/main" id="{6815E9A7-5C3C-4FCE-A1F4-7126B6764ABA}"/>
              </a:ext>
            </a:extLst>
          </p:cNvPr>
          <p:cNvPicPr>
            <a:picLocks noChangeAspect="1"/>
          </p:cNvPicPr>
          <p:nvPr/>
        </p:nvPicPr>
        <p:blipFill rotWithShape="1">
          <a:blip r:embed="rId5"/>
          <a:srcRect r="63605"/>
          <a:stretch/>
        </p:blipFill>
        <p:spPr>
          <a:xfrm>
            <a:off x="6632530" y="1651345"/>
            <a:ext cx="1267391" cy="4712880"/>
          </a:xfrm>
          <a:prstGeom prst="rect">
            <a:avLst/>
          </a:prstGeom>
        </p:spPr>
      </p:pic>
      <p:pic>
        <p:nvPicPr>
          <p:cNvPr id="8" name="图片 7">
            <a:extLst>
              <a:ext uri="{FF2B5EF4-FFF2-40B4-BE49-F238E27FC236}">
                <a16:creationId xmlns:a16="http://schemas.microsoft.com/office/drawing/2014/main" id="{E9DEB50F-ABE0-415F-AC42-79975912C195}"/>
              </a:ext>
            </a:extLst>
          </p:cNvPr>
          <p:cNvPicPr>
            <a:picLocks noChangeAspect="1"/>
          </p:cNvPicPr>
          <p:nvPr/>
        </p:nvPicPr>
        <p:blipFill>
          <a:blip r:embed="rId6"/>
          <a:stretch>
            <a:fillRect/>
          </a:stretch>
        </p:blipFill>
        <p:spPr>
          <a:xfrm>
            <a:off x="7899921" y="1698206"/>
            <a:ext cx="4125394" cy="3155952"/>
          </a:xfrm>
          <a:prstGeom prst="rect">
            <a:avLst/>
          </a:prstGeom>
        </p:spPr>
      </p:pic>
    </p:spTree>
    <p:extLst>
      <p:ext uri="{BB962C8B-B14F-4D97-AF65-F5344CB8AC3E}">
        <p14:creationId xmlns:p14="http://schemas.microsoft.com/office/powerpoint/2010/main" val="30437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2045F-9B23-4832-9347-1213E72FD8FA}"/>
              </a:ext>
            </a:extLst>
          </p:cNvPr>
          <p:cNvSpPr>
            <a:spLocks noGrp="1"/>
          </p:cNvSpPr>
          <p:nvPr>
            <p:ph type="title"/>
          </p:nvPr>
        </p:nvSpPr>
        <p:spPr/>
        <p:txBody>
          <a:bodyPr/>
          <a:lstStyle/>
          <a:p>
            <a:r>
              <a:rPr lang="en-US" altLang="zh-CN" dirty="0">
                <a:latin typeface="+mn-lt"/>
                <a:ea typeface="+mn-ea"/>
                <a:cs typeface="+mn-ea"/>
                <a:sym typeface="+mn-lt"/>
              </a:rPr>
              <a:t>University Simulation</a:t>
            </a:r>
            <a:endParaRPr lang="zh-CN" altLang="en-US" dirty="0">
              <a:latin typeface="+mn-lt"/>
              <a:ea typeface="+mn-ea"/>
              <a:cs typeface="+mn-ea"/>
              <a:sym typeface="+mn-lt"/>
            </a:endParaRPr>
          </a:p>
        </p:txBody>
      </p:sp>
      <p:pic>
        <p:nvPicPr>
          <p:cNvPr id="4" name="Content Placeholder 3">
            <a:extLst>
              <a:ext uri="{FF2B5EF4-FFF2-40B4-BE49-F238E27FC236}">
                <a16:creationId xmlns:a16="http://schemas.microsoft.com/office/drawing/2014/main" id="{B43634D8-2E6F-4FA1-9696-A0540FE597BB}"/>
              </a:ext>
            </a:extLst>
          </p:cNvPr>
          <p:cNvPicPr>
            <a:picLocks noGrp="1" noChangeAspect="1"/>
          </p:cNvPicPr>
          <p:nvPr>
            <p:ph sz="half" idx="1"/>
          </p:nvPr>
        </p:nvPicPr>
        <p:blipFill>
          <a:blip r:embed="rId3"/>
          <a:stretch>
            <a:fillRect/>
          </a:stretch>
        </p:blipFill>
        <p:spPr>
          <a:xfrm>
            <a:off x="1678518" y="2800350"/>
            <a:ext cx="1943100" cy="1905000"/>
          </a:xfrm>
          <a:prstGeom prst="rect">
            <a:avLst/>
          </a:prstGeom>
        </p:spPr>
      </p:pic>
      <p:pic>
        <p:nvPicPr>
          <p:cNvPr id="17" name="Content Placeholder 16">
            <a:extLst>
              <a:ext uri="{FF2B5EF4-FFF2-40B4-BE49-F238E27FC236}">
                <a16:creationId xmlns:a16="http://schemas.microsoft.com/office/drawing/2014/main" id="{62F8C192-5BCE-4408-95E9-94CECCDB296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577638" y="1995071"/>
            <a:ext cx="8614362" cy="3515557"/>
          </a:xfrm>
        </p:spPr>
      </p:pic>
    </p:spTree>
    <p:extLst>
      <p:ext uri="{BB962C8B-B14F-4D97-AF65-F5344CB8AC3E}">
        <p14:creationId xmlns:p14="http://schemas.microsoft.com/office/powerpoint/2010/main" val="2151917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3B6-EDB8-4266-AFDB-575D5DC964EA}"/>
              </a:ext>
            </a:extLst>
          </p:cNvPr>
          <p:cNvSpPr>
            <a:spLocks noGrp="1"/>
          </p:cNvSpPr>
          <p:nvPr>
            <p:ph type="title"/>
          </p:nvPr>
        </p:nvSpPr>
        <p:spPr/>
        <p:txBody>
          <a:bodyPr/>
          <a:lstStyle/>
          <a:p>
            <a:r>
              <a:rPr lang="en-US" dirty="0"/>
              <a:t>U</a:t>
            </a:r>
            <a:r>
              <a:rPr lang="en-US" altLang="zh-CN" dirty="0"/>
              <a:t>niversity Simulation</a:t>
            </a:r>
            <a:endParaRPr lang="en-US" dirty="0"/>
          </a:p>
        </p:txBody>
      </p:sp>
      <p:pic>
        <p:nvPicPr>
          <p:cNvPr id="7" name="Content Placeholder 6">
            <a:extLst>
              <a:ext uri="{FF2B5EF4-FFF2-40B4-BE49-F238E27FC236}">
                <a16:creationId xmlns:a16="http://schemas.microsoft.com/office/drawing/2014/main" id="{FF8000CA-63DF-45A5-9EE9-2C584C53B6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9720" y="1844675"/>
            <a:ext cx="9351410" cy="3816350"/>
          </a:xfrm>
        </p:spPr>
      </p:pic>
    </p:spTree>
    <p:extLst>
      <p:ext uri="{BB962C8B-B14F-4D97-AF65-F5344CB8AC3E}">
        <p14:creationId xmlns:p14="http://schemas.microsoft.com/office/powerpoint/2010/main" val="204026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239-A1B0-4483-9662-2F41666002F8}"/>
              </a:ext>
            </a:extLst>
          </p:cNvPr>
          <p:cNvSpPr>
            <a:spLocks noGrp="1"/>
          </p:cNvSpPr>
          <p:nvPr>
            <p:ph type="title"/>
          </p:nvPr>
        </p:nvSpPr>
        <p:spPr/>
        <p:txBody>
          <a:bodyPr/>
          <a:lstStyle/>
          <a:p>
            <a:r>
              <a:rPr lang="en-US" dirty="0"/>
              <a:t>How can you achieve that? Such a huge project</a:t>
            </a:r>
          </a:p>
        </p:txBody>
      </p:sp>
      <p:sp>
        <p:nvSpPr>
          <p:cNvPr id="6" name="Content Placeholder 5">
            <a:extLst>
              <a:ext uri="{FF2B5EF4-FFF2-40B4-BE49-F238E27FC236}">
                <a16:creationId xmlns:a16="http://schemas.microsoft.com/office/drawing/2014/main" id="{EC1A0D46-1FBF-4F18-8DB3-1A1ED584B14D}"/>
              </a:ext>
            </a:extLst>
          </p:cNvPr>
          <p:cNvSpPr>
            <a:spLocks noGrp="1"/>
          </p:cNvSpPr>
          <p:nvPr>
            <p:ph sz="half" idx="1"/>
          </p:nvPr>
        </p:nvSpPr>
        <p:spPr/>
        <p:txBody>
          <a:bodyPr/>
          <a:lstStyle/>
          <a:p>
            <a:pPr>
              <a:buFont typeface="Arial" panose="020B0604020202020204" pitchFamily="34" charset="0"/>
              <a:buChar char="•"/>
            </a:pPr>
            <a:r>
              <a:rPr lang="en-US" dirty="0"/>
              <a:t>Support from MC @XJTLU</a:t>
            </a:r>
          </a:p>
        </p:txBody>
      </p:sp>
      <p:sp>
        <p:nvSpPr>
          <p:cNvPr id="7" name="Content Placeholder 6">
            <a:extLst>
              <a:ext uri="{FF2B5EF4-FFF2-40B4-BE49-F238E27FC236}">
                <a16:creationId xmlns:a16="http://schemas.microsoft.com/office/drawing/2014/main" id="{7A923AA5-98E2-4787-BA92-5AC4D06C08FF}"/>
              </a:ext>
            </a:extLst>
          </p:cNvPr>
          <p:cNvSpPr>
            <a:spLocks noGrp="1"/>
          </p:cNvSpPr>
          <p:nvPr>
            <p:ph sz="half" idx="2"/>
          </p:nvPr>
        </p:nvSpPr>
        <p:spPr/>
        <p:txBody>
          <a:bodyPr/>
          <a:lstStyle/>
          <a:p>
            <a:pPr marL="457200" indent="-457200">
              <a:buFont typeface="Arial" panose="020B0604020202020204" pitchFamily="34" charset="0"/>
              <a:buChar char="•"/>
            </a:pPr>
            <a:r>
              <a:rPr lang="en-US" dirty="0"/>
              <a:t>Collaborative Project with </a:t>
            </a:r>
            <a:r>
              <a:rPr lang="en-US" dirty="0" err="1"/>
              <a:t>SoFTA</a:t>
            </a:r>
            <a:endParaRPr lang="en-US" dirty="0"/>
          </a:p>
          <a:p>
            <a:endParaRPr lang="en-US" dirty="0"/>
          </a:p>
        </p:txBody>
      </p:sp>
      <p:pic>
        <p:nvPicPr>
          <p:cNvPr id="1026" name="Picture 2">
            <a:extLst>
              <a:ext uri="{FF2B5EF4-FFF2-40B4-BE49-F238E27FC236}">
                <a16:creationId xmlns:a16="http://schemas.microsoft.com/office/drawing/2014/main" id="{3B558F18-E728-4952-9963-73337DEBD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809" y="3009530"/>
            <a:ext cx="4711542" cy="26514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E74852-7D7A-4011-9C57-C0154599A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997" y="3009530"/>
            <a:ext cx="4713770" cy="265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05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6D324-F9E0-44E8-BE67-9316B3485351}"/>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Professional competency dimension information - personal self-assessment.
</a:t>
            </a:r>
            <a:endParaRPr lang="zh-CN" altLang="en-US" dirty="0">
              <a:latin typeface="+mn-lt"/>
              <a:ea typeface="+mn-ea"/>
              <a:cs typeface="+mn-ea"/>
              <a:sym typeface="+mn-lt"/>
            </a:endParaRPr>
          </a:p>
        </p:txBody>
      </p:sp>
      <p:pic>
        <p:nvPicPr>
          <p:cNvPr id="6" name="图片 5">
            <a:extLst>
              <a:ext uri="{FF2B5EF4-FFF2-40B4-BE49-F238E27FC236}">
                <a16:creationId xmlns:a16="http://schemas.microsoft.com/office/drawing/2014/main" id="{4AFE5513-876E-4EE0-A77C-F807708772AD}"/>
              </a:ext>
            </a:extLst>
          </p:cNvPr>
          <p:cNvPicPr>
            <a:picLocks noChangeAspect="1"/>
          </p:cNvPicPr>
          <p:nvPr/>
        </p:nvPicPr>
        <p:blipFill rotWithShape="1">
          <a:blip r:embed="rId3"/>
          <a:srcRect b="32643"/>
          <a:stretch/>
        </p:blipFill>
        <p:spPr>
          <a:xfrm>
            <a:off x="1178645" y="1502029"/>
            <a:ext cx="4955674" cy="3551047"/>
          </a:xfrm>
          <a:prstGeom prst="rect">
            <a:avLst/>
          </a:prstGeom>
          <a:noFill/>
        </p:spPr>
      </p:pic>
      <p:pic>
        <p:nvPicPr>
          <p:cNvPr id="8" name="内容占位符 7">
            <a:extLst>
              <a:ext uri="{FF2B5EF4-FFF2-40B4-BE49-F238E27FC236}">
                <a16:creationId xmlns:a16="http://schemas.microsoft.com/office/drawing/2014/main" id="{6F1D36C0-B3A2-44CC-8E6D-18CC11C8C6E1}"/>
              </a:ext>
            </a:extLst>
          </p:cNvPr>
          <p:cNvPicPr>
            <a:picLocks noGrp="1" noChangeAspect="1"/>
          </p:cNvPicPr>
          <p:nvPr>
            <p:ph sz="half" idx="2"/>
          </p:nvPr>
        </p:nvPicPr>
        <p:blipFill>
          <a:blip r:embed="rId4"/>
          <a:stretch>
            <a:fillRect/>
          </a:stretch>
        </p:blipFill>
        <p:spPr>
          <a:xfrm>
            <a:off x="8018417" y="1505214"/>
            <a:ext cx="3262668" cy="4252894"/>
          </a:xfrm>
          <a:prstGeom prst="rect">
            <a:avLst/>
          </a:prstGeom>
        </p:spPr>
      </p:pic>
      <p:pic>
        <p:nvPicPr>
          <p:cNvPr id="9" name="图片 8">
            <a:extLst>
              <a:ext uri="{FF2B5EF4-FFF2-40B4-BE49-F238E27FC236}">
                <a16:creationId xmlns:a16="http://schemas.microsoft.com/office/drawing/2014/main" id="{39BD1324-DDE2-4395-BB25-466EBF3FDD53}"/>
              </a:ext>
            </a:extLst>
          </p:cNvPr>
          <p:cNvPicPr>
            <a:picLocks noChangeAspect="1"/>
          </p:cNvPicPr>
          <p:nvPr/>
        </p:nvPicPr>
        <p:blipFill>
          <a:blip r:embed="rId5"/>
          <a:stretch>
            <a:fillRect/>
          </a:stretch>
        </p:blipFill>
        <p:spPr>
          <a:xfrm>
            <a:off x="1178644" y="5247151"/>
            <a:ext cx="6768265" cy="1276866"/>
          </a:xfrm>
          <a:prstGeom prst="rect">
            <a:avLst/>
          </a:prstGeom>
        </p:spPr>
      </p:pic>
      <p:pic>
        <p:nvPicPr>
          <p:cNvPr id="10" name="图片 9">
            <a:extLst>
              <a:ext uri="{FF2B5EF4-FFF2-40B4-BE49-F238E27FC236}">
                <a16:creationId xmlns:a16="http://schemas.microsoft.com/office/drawing/2014/main" id="{C3F14A2E-6139-4493-8E5B-A33766975FA8}"/>
              </a:ext>
            </a:extLst>
          </p:cNvPr>
          <p:cNvPicPr>
            <a:picLocks noChangeAspect="1"/>
          </p:cNvPicPr>
          <p:nvPr/>
        </p:nvPicPr>
        <p:blipFill>
          <a:blip r:embed="rId6"/>
          <a:stretch>
            <a:fillRect/>
          </a:stretch>
        </p:blipFill>
        <p:spPr>
          <a:xfrm>
            <a:off x="1178644" y="5148093"/>
            <a:ext cx="895333" cy="198116"/>
          </a:xfrm>
          <a:prstGeom prst="rect">
            <a:avLst/>
          </a:prstGeom>
        </p:spPr>
      </p:pic>
    </p:spTree>
    <p:extLst>
      <p:ext uri="{BB962C8B-B14F-4D97-AF65-F5344CB8AC3E}">
        <p14:creationId xmlns:p14="http://schemas.microsoft.com/office/powerpoint/2010/main" val="1411629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BF679-3153-49F6-8433-8C07F25148F3}"/>
              </a:ext>
            </a:extLst>
          </p:cNvPr>
          <p:cNvSpPr>
            <a:spLocks noGrp="1"/>
          </p:cNvSpPr>
          <p:nvPr>
            <p:ph type="title"/>
          </p:nvPr>
        </p:nvSpPr>
        <p:spPr/>
        <p:txBody>
          <a:bodyPr/>
          <a:lstStyle/>
          <a:p>
            <a:r>
              <a:rPr lang="en-US" altLang="zh-CN" dirty="0">
                <a:latin typeface="+mn-lt"/>
                <a:ea typeface="+mn-ea"/>
                <a:cs typeface="+mn-ea"/>
                <a:sym typeface="+mn-lt"/>
              </a:rPr>
              <a:t>Target radar maps and solutions.
</a:t>
            </a:r>
            <a:endParaRPr lang="zh-CN" altLang="en-US" dirty="0">
              <a:latin typeface="+mn-lt"/>
              <a:ea typeface="+mn-ea"/>
              <a:cs typeface="+mn-ea"/>
              <a:sym typeface="+mn-lt"/>
            </a:endParaRPr>
          </a:p>
        </p:txBody>
      </p:sp>
      <p:pic>
        <p:nvPicPr>
          <p:cNvPr id="6" name="内容占位符 5">
            <a:extLst>
              <a:ext uri="{FF2B5EF4-FFF2-40B4-BE49-F238E27FC236}">
                <a16:creationId xmlns:a16="http://schemas.microsoft.com/office/drawing/2014/main" id="{021B2265-C557-47A6-8595-ADF3B93D039D}"/>
              </a:ext>
            </a:extLst>
          </p:cNvPr>
          <p:cNvPicPr>
            <a:picLocks noGrp="1" noChangeAspect="1"/>
          </p:cNvPicPr>
          <p:nvPr>
            <p:ph sz="half" idx="1"/>
          </p:nvPr>
        </p:nvPicPr>
        <p:blipFill>
          <a:blip r:embed="rId3"/>
          <a:stretch>
            <a:fillRect/>
          </a:stretch>
        </p:blipFill>
        <p:spPr>
          <a:xfrm>
            <a:off x="1003996" y="2298338"/>
            <a:ext cx="3794687" cy="2979363"/>
          </a:xfrm>
          <a:prstGeom prst="rect">
            <a:avLst/>
          </a:prstGeom>
        </p:spPr>
      </p:pic>
      <p:pic>
        <p:nvPicPr>
          <p:cNvPr id="7" name="内容占位符 6">
            <a:extLst>
              <a:ext uri="{FF2B5EF4-FFF2-40B4-BE49-F238E27FC236}">
                <a16:creationId xmlns:a16="http://schemas.microsoft.com/office/drawing/2014/main" id="{5AF0DA4D-B7A3-48C0-B67F-DCB0B00C0E9A}"/>
              </a:ext>
            </a:extLst>
          </p:cNvPr>
          <p:cNvPicPr>
            <a:picLocks noGrp="1" noChangeAspect="1"/>
          </p:cNvPicPr>
          <p:nvPr>
            <p:ph sz="half" idx="2"/>
          </p:nvPr>
        </p:nvPicPr>
        <p:blipFill>
          <a:blip r:embed="rId4"/>
          <a:stretch>
            <a:fillRect/>
          </a:stretch>
        </p:blipFill>
        <p:spPr>
          <a:xfrm>
            <a:off x="4627684" y="1580299"/>
            <a:ext cx="3415811" cy="5233835"/>
          </a:xfrm>
          <a:prstGeom prst="rect">
            <a:avLst/>
          </a:prstGeom>
        </p:spPr>
      </p:pic>
      <p:pic>
        <p:nvPicPr>
          <p:cNvPr id="8" name="图片 7">
            <a:extLst>
              <a:ext uri="{FF2B5EF4-FFF2-40B4-BE49-F238E27FC236}">
                <a16:creationId xmlns:a16="http://schemas.microsoft.com/office/drawing/2014/main" id="{D7875189-CDD9-4A31-80B8-502B82B1FFF4}"/>
              </a:ext>
            </a:extLst>
          </p:cNvPr>
          <p:cNvPicPr>
            <a:picLocks noChangeAspect="1"/>
          </p:cNvPicPr>
          <p:nvPr/>
        </p:nvPicPr>
        <p:blipFill rotWithShape="1">
          <a:blip r:embed="rId5"/>
          <a:srcRect r="57673"/>
          <a:stretch/>
        </p:blipFill>
        <p:spPr>
          <a:xfrm>
            <a:off x="7545052" y="3265467"/>
            <a:ext cx="4390508" cy="1045104"/>
          </a:xfrm>
          <a:prstGeom prst="rect">
            <a:avLst/>
          </a:prstGeom>
        </p:spPr>
      </p:pic>
    </p:spTree>
    <p:extLst>
      <p:ext uri="{BB962C8B-B14F-4D97-AF65-F5344CB8AC3E}">
        <p14:creationId xmlns:p14="http://schemas.microsoft.com/office/powerpoint/2010/main" val="159368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D16C9A4-B08A-438B-9326-7A7DF8807E24}"/>
              </a:ext>
            </a:extLst>
          </p:cNvPr>
          <p:cNvSpPr>
            <a:spLocks noGrp="1"/>
          </p:cNvSpPr>
          <p:nvPr>
            <p:ph type="title"/>
          </p:nvPr>
        </p:nvSpPr>
        <p:spPr/>
        <p:txBody>
          <a:bodyPr/>
          <a:lstStyle/>
          <a:p>
            <a:r>
              <a:rPr lang="zh-CN" altLang="en-US" dirty="0">
                <a:latin typeface="+mn-lt"/>
                <a:ea typeface="+mn-ea"/>
                <a:cs typeface="+mn-ea"/>
                <a:sym typeface="+mn-lt"/>
              </a:rPr>
              <a:t>运营收入</a:t>
            </a:r>
          </a:p>
        </p:txBody>
      </p:sp>
      <p:sp>
        <p:nvSpPr>
          <p:cNvPr id="7" name="文本占位符 6">
            <a:extLst>
              <a:ext uri="{FF2B5EF4-FFF2-40B4-BE49-F238E27FC236}">
                <a16:creationId xmlns:a16="http://schemas.microsoft.com/office/drawing/2014/main" id="{709B5573-3434-4023-9A42-6BDEA396B228}"/>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119566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036FA-6082-4B74-95A9-F2435C918294}"/>
              </a:ext>
            </a:extLst>
          </p:cNvPr>
          <p:cNvSpPr>
            <a:spLocks noGrp="1"/>
          </p:cNvSpPr>
          <p:nvPr>
            <p:ph type="title"/>
          </p:nvPr>
        </p:nvSpPr>
        <p:spPr/>
        <p:txBody>
          <a:bodyPr/>
          <a:lstStyle/>
          <a:p>
            <a:r>
              <a:rPr lang="zh-CN" altLang="en-US" dirty="0">
                <a:latin typeface="+mn-lt"/>
                <a:ea typeface="+mn-ea"/>
                <a:cs typeface="+mn-ea"/>
                <a:sym typeface="+mn-lt"/>
              </a:rPr>
              <a:t>盈利模式</a:t>
            </a:r>
          </a:p>
        </p:txBody>
      </p:sp>
      <p:sp>
        <p:nvSpPr>
          <p:cNvPr id="3" name="内容占位符 2">
            <a:extLst>
              <a:ext uri="{FF2B5EF4-FFF2-40B4-BE49-F238E27FC236}">
                <a16:creationId xmlns:a16="http://schemas.microsoft.com/office/drawing/2014/main" id="{37BFBCDA-2F8C-4DF2-8CAC-5694CBB3C541}"/>
              </a:ext>
            </a:extLst>
          </p:cNvPr>
          <p:cNvSpPr>
            <a:spLocks noGrp="1"/>
          </p:cNvSpPr>
          <p:nvPr>
            <p:ph idx="1"/>
          </p:nvPr>
        </p:nvSpPr>
        <p:spPr>
          <a:xfrm>
            <a:off x="1468803" y="1349619"/>
            <a:ext cx="10405209" cy="5508381"/>
          </a:xfrm>
        </p:spPr>
        <p:txBody>
          <a:bodyPr/>
          <a:lstStyle/>
          <a:p>
            <a:pPr>
              <a:buFont typeface="Arial" panose="020B0604020202020204" pitchFamily="34" charset="0"/>
              <a:buChar char="•"/>
            </a:pPr>
            <a:r>
              <a:rPr lang="en-US" altLang="zh-CN" sz="2400" dirty="0">
                <a:cs typeface="+mn-ea"/>
                <a:sym typeface="+mn-lt"/>
              </a:rPr>
              <a:t>Games (online STEAM)
Freshman (confusion in selecting a major)
Junior high school students, high school students (university choice confusion)
Parents who haven't been to college are willing to pay for it.
To B: The platform can accept invitations from headhunters, and we can receive VIP top-ups from headhunters and recruitment companies, so that we can send in-house letters to our students inviting (headhunters are looking for students who are more suited to their recruitment requirements).
To C: The industry model formed through communication with HR is the ability to provide model references to students other than </a:t>
            </a:r>
            <a:r>
              <a:rPr lang="en-US" altLang="zh-CN" sz="2400" dirty="0" err="1">
                <a:cs typeface="+mn-ea"/>
                <a:sym typeface="+mn-lt"/>
              </a:rPr>
              <a:t>Sipu</a:t>
            </a:r>
            <a:r>
              <a:rPr lang="en-US" altLang="zh-CN" sz="2400" dirty="0">
                <a:cs typeface="+mn-ea"/>
                <a:sym typeface="+mn-lt"/>
              </a:rPr>
              <a:t> for a paid basis. (Students want to be stronger and find better industry models).
Through and providing and on-campus learning supermarkets and off-campus learning resources for docking and drainage (educational entities need more customers).
Other profit models: advertising, professional HR career counseling, direct educational institutions, support employment office work.
</a:t>
            </a:r>
            <a:endParaRPr lang="zh-CN" altLang="en-US" sz="2400" dirty="0">
              <a:cs typeface="+mn-ea"/>
              <a:sym typeface="+mn-lt"/>
            </a:endParaRPr>
          </a:p>
        </p:txBody>
      </p:sp>
    </p:spTree>
    <p:extLst>
      <p:ext uri="{BB962C8B-B14F-4D97-AF65-F5344CB8AC3E}">
        <p14:creationId xmlns:p14="http://schemas.microsoft.com/office/powerpoint/2010/main" val="1536847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C9B2CE-032A-4745-9637-FD42CAAC75B0}"/>
              </a:ext>
            </a:extLst>
          </p:cNvPr>
          <p:cNvSpPr>
            <a:spLocks noGrp="1"/>
          </p:cNvSpPr>
          <p:nvPr>
            <p:ph type="title"/>
          </p:nvPr>
        </p:nvSpPr>
        <p:spPr/>
        <p:txBody>
          <a:bodyPr/>
          <a:lstStyle/>
          <a:p>
            <a:r>
              <a:rPr lang="en-US" altLang="zh-CN" dirty="0">
                <a:latin typeface="+mn-lt"/>
                <a:ea typeface="+mn-ea"/>
                <a:cs typeface="+mn-ea"/>
                <a:sym typeface="+mn-lt"/>
              </a:rPr>
              <a:t>Revenue analysis.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B4C2C883-A47D-49DC-9BFB-2A4FBF498169}"/>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1457479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91081B-4604-4DBE-AE55-862FCFEE40F2}"/>
              </a:ext>
            </a:extLst>
          </p:cNvPr>
          <p:cNvSpPr>
            <a:spLocks noGrp="1"/>
          </p:cNvSpPr>
          <p:nvPr>
            <p:ph type="title"/>
          </p:nvPr>
        </p:nvSpPr>
        <p:spPr/>
        <p:txBody>
          <a:bodyPr/>
          <a:lstStyle/>
          <a:p>
            <a:r>
              <a:rPr lang="en-US" altLang="zh-CN" dirty="0">
                <a:latin typeface="+mn-lt"/>
                <a:ea typeface="+mn-ea"/>
                <a:cs typeface="+mn-ea"/>
                <a:sym typeface="+mn-lt"/>
              </a:rPr>
              <a:t>background</a:t>
            </a:r>
            <a:endParaRPr lang="zh-CN" altLang="en-US" dirty="0">
              <a:latin typeface="+mn-lt"/>
              <a:ea typeface="+mn-ea"/>
              <a:cs typeface="+mn-ea"/>
              <a:sym typeface="+mn-lt"/>
            </a:endParaRPr>
          </a:p>
        </p:txBody>
      </p:sp>
    </p:spTree>
    <p:extLst>
      <p:ext uri="{BB962C8B-B14F-4D97-AF65-F5344CB8AC3E}">
        <p14:creationId xmlns:p14="http://schemas.microsoft.com/office/powerpoint/2010/main" val="373196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35583A-FF75-441F-90A6-E25AE10C403F}"/>
              </a:ext>
            </a:extLst>
          </p:cNvPr>
          <p:cNvSpPr>
            <a:spLocks noGrp="1"/>
          </p:cNvSpPr>
          <p:nvPr>
            <p:ph type="title"/>
          </p:nvPr>
        </p:nvSpPr>
        <p:spPr/>
        <p:txBody>
          <a:bodyPr/>
          <a:lstStyle/>
          <a:p>
            <a:endParaRPr lang="zh-CN" altLang="en-US" dirty="0">
              <a:latin typeface="+mn-lt"/>
              <a:ea typeface="+mn-ea"/>
              <a:cs typeface="+mn-ea"/>
              <a:sym typeface="+mn-lt"/>
            </a:endParaRPr>
          </a:p>
        </p:txBody>
      </p:sp>
      <p:sp>
        <p:nvSpPr>
          <p:cNvPr id="5" name="内容占位符 4">
            <a:extLst>
              <a:ext uri="{FF2B5EF4-FFF2-40B4-BE49-F238E27FC236}">
                <a16:creationId xmlns:a16="http://schemas.microsoft.com/office/drawing/2014/main" id="{749DCE5A-0E8A-434C-9FBB-AC325964EA09}"/>
              </a:ext>
            </a:extLst>
          </p:cNvPr>
          <p:cNvSpPr>
            <a:spLocks noGrp="1"/>
          </p:cNvSpPr>
          <p:nvPr>
            <p:ph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639283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09E9BB-CA04-4324-9ACE-496EC7FC9D0F}"/>
              </a:ext>
            </a:extLst>
          </p:cNvPr>
          <p:cNvSpPr>
            <a:spLocks noGrp="1"/>
          </p:cNvSpPr>
          <p:nvPr>
            <p:ph type="title"/>
          </p:nvPr>
        </p:nvSpPr>
        <p:spPr/>
        <p:txBody>
          <a:bodyPr/>
          <a:lstStyle/>
          <a:p>
            <a:r>
              <a:rPr lang="en-US" altLang="zh-CN" dirty="0">
                <a:latin typeface="+mn-lt"/>
                <a:ea typeface="+mn-ea"/>
                <a:cs typeface="+mn-ea"/>
                <a:sym typeface="+mn-lt"/>
              </a:rPr>
              <a:t>Financing plan, budget, return analysis.</a:t>
            </a:r>
            <a:br>
              <a:rPr lang="en-US" altLang="zh-CN" dirty="0">
                <a:latin typeface="+mn-lt"/>
                <a:ea typeface="+mn-ea"/>
                <a:cs typeface="+mn-ea"/>
                <a:sym typeface="+mn-lt"/>
              </a:rPr>
            </a:br>
            <a:r>
              <a:rPr lang="en-US" altLang="zh-CN" dirty="0">
                <a:latin typeface="+mn-lt"/>
                <a:ea typeface="+mn-ea"/>
                <a:cs typeface="+mn-ea"/>
                <a:sym typeface="+mn-lt"/>
              </a:rPr>
              <a:t>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C605B611-EEA8-40C3-BB66-6EFC70CCC0A3}"/>
              </a:ext>
            </a:extLst>
          </p:cNvPr>
          <p:cNvSpPr>
            <a:spLocks noGrp="1"/>
          </p:cNvSpPr>
          <p:nvPr>
            <p:ph type="body" idx="1"/>
          </p:nvPr>
        </p:nvSpPr>
        <p:spPr/>
        <p:txBody>
          <a:bodyPr/>
          <a:lstStyle/>
          <a:p>
            <a:endParaRPr lang="zh-CN" altLang="en-US" dirty="0">
              <a:cs typeface="+mn-ea"/>
              <a:sym typeface="+mn-lt"/>
            </a:endParaRPr>
          </a:p>
        </p:txBody>
      </p:sp>
    </p:spTree>
    <p:extLst>
      <p:ext uri="{BB962C8B-B14F-4D97-AF65-F5344CB8AC3E}">
        <p14:creationId xmlns:p14="http://schemas.microsoft.com/office/powerpoint/2010/main" val="97962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118E8A-997C-4E3D-9255-BFC7DEF76DF0}"/>
              </a:ext>
            </a:extLst>
          </p:cNvPr>
          <p:cNvSpPr>
            <a:spLocks noGrp="1"/>
          </p:cNvSpPr>
          <p:nvPr>
            <p:ph type="title"/>
          </p:nvPr>
        </p:nvSpPr>
        <p:spPr/>
        <p:txBody>
          <a:bodyPr/>
          <a:lstStyle/>
          <a:p>
            <a:r>
              <a:rPr lang="en-US" altLang="zh-CN" dirty="0">
                <a:latin typeface="+mn-lt"/>
                <a:ea typeface="+mn-ea"/>
                <a:cs typeface="+mn-ea"/>
                <a:sym typeface="+mn-lt"/>
              </a:rPr>
              <a:t>Financing plans.
</a:t>
            </a:r>
            <a:endParaRPr lang="zh-CN" altLang="en-US" dirty="0">
              <a:latin typeface="+mn-lt"/>
              <a:ea typeface="+mn-ea"/>
              <a:cs typeface="+mn-ea"/>
              <a:sym typeface="+mn-lt"/>
            </a:endParaRPr>
          </a:p>
        </p:txBody>
      </p:sp>
      <p:sp>
        <p:nvSpPr>
          <p:cNvPr id="5" name="内容占位符 4">
            <a:extLst>
              <a:ext uri="{FF2B5EF4-FFF2-40B4-BE49-F238E27FC236}">
                <a16:creationId xmlns:a16="http://schemas.microsoft.com/office/drawing/2014/main" id="{F34E27CA-32D3-4F42-9032-8A7645129BB8}"/>
              </a:ext>
            </a:extLst>
          </p:cNvPr>
          <p:cNvSpPr>
            <a:spLocks noGrp="1"/>
          </p:cNvSpPr>
          <p:nvPr>
            <p:ph idx="1"/>
          </p:nvPr>
        </p:nvSpPr>
        <p:spPr/>
        <p:txBody>
          <a:bodyPr/>
          <a:lstStyle/>
          <a:p>
            <a:endParaRPr lang="zh-CN" altLang="en-US" dirty="0">
              <a:cs typeface="+mn-ea"/>
              <a:sym typeface="+mn-lt"/>
            </a:endParaRPr>
          </a:p>
        </p:txBody>
      </p:sp>
    </p:spTree>
    <p:extLst>
      <p:ext uri="{BB962C8B-B14F-4D97-AF65-F5344CB8AC3E}">
        <p14:creationId xmlns:p14="http://schemas.microsoft.com/office/powerpoint/2010/main" val="4036199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3B832-9509-465A-949A-11B386C09DDC}"/>
              </a:ext>
            </a:extLst>
          </p:cNvPr>
          <p:cNvSpPr>
            <a:spLocks noGrp="1"/>
          </p:cNvSpPr>
          <p:nvPr>
            <p:ph type="title"/>
          </p:nvPr>
        </p:nvSpPr>
        <p:spPr/>
        <p:txBody>
          <a:bodyPr/>
          <a:lstStyle/>
          <a:p>
            <a:r>
              <a:rPr lang="en-US" altLang="zh-CN" dirty="0">
                <a:latin typeface="+mn-lt"/>
                <a:ea typeface="+mn-ea"/>
                <a:cs typeface="+mn-ea"/>
                <a:sym typeface="+mn-lt"/>
              </a:rPr>
              <a:t>Financing budget plan.</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69387953-FBF9-407C-BF6F-6E4892257119}"/>
              </a:ext>
            </a:extLst>
          </p:cNvPr>
          <p:cNvSpPr>
            <a:spLocks noGrp="1"/>
          </p:cNvSpPr>
          <p:nvPr>
            <p:ph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119632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16129-E0CC-4740-AC05-222F621E51DB}"/>
              </a:ext>
            </a:extLst>
          </p:cNvPr>
          <p:cNvSpPr>
            <a:spLocks noGrp="1"/>
          </p:cNvSpPr>
          <p:nvPr>
            <p:ph type="title"/>
          </p:nvPr>
        </p:nvSpPr>
        <p:spPr/>
        <p:txBody>
          <a:bodyPr/>
          <a:lstStyle/>
          <a:p>
            <a:r>
              <a:rPr lang="en-US" altLang="zh-CN" dirty="0">
                <a:latin typeface="+mn-lt"/>
                <a:ea typeface="+mn-ea"/>
                <a:cs typeface="+mn-ea"/>
                <a:sym typeface="+mn-lt"/>
              </a:rPr>
              <a:t>Financing return analysis.</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DC72A6B5-17A2-451F-9491-671C2313B703}"/>
              </a:ext>
            </a:extLst>
          </p:cNvPr>
          <p:cNvSpPr>
            <a:spLocks noGrp="1"/>
          </p:cNvSpPr>
          <p:nvPr>
            <p:ph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74074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0ED0062-BF1E-4763-BE0F-AA16DFCB99AD}"/>
              </a:ext>
            </a:extLst>
          </p:cNvPr>
          <p:cNvSpPr>
            <a:spLocks noGrp="1"/>
          </p:cNvSpPr>
          <p:nvPr>
            <p:ph type="title"/>
          </p:nvPr>
        </p:nvSpPr>
        <p:spPr/>
        <p:txBody>
          <a:bodyPr/>
          <a:lstStyle/>
          <a:p>
            <a:r>
              <a:rPr lang="en-US" altLang="zh-CN" dirty="0">
                <a:latin typeface="+mn-lt"/>
                <a:ea typeface="+mn-ea"/>
                <a:cs typeface="+mn-ea"/>
                <a:sym typeface="+mn-lt"/>
              </a:rPr>
              <a:t>Team introduction.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16E19C71-649F-4261-A9D1-AACDBCA277AB}"/>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25613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934-D251-47D2-86C4-6A6269283C4A}"/>
              </a:ext>
            </a:extLst>
          </p:cNvPr>
          <p:cNvSpPr>
            <a:spLocks noGrp="1"/>
          </p:cNvSpPr>
          <p:nvPr>
            <p:ph type="title"/>
          </p:nvPr>
        </p:nvSpPr>
        <p:spPr>
          <a:xfrm>
            <a:off x="973584" y="160337"/>
            <a:ext cx="10972800" cy="1143000"/>
          </a:xfrm>
        </p:spPr>
        <p:txBody>
          <a:bodyPr/>
          <a:lstStyle/>
          <a:p>
            <a:r>
              <a:rPr lang="en-US" dirty="0">
                <a:latin typeface="+mn-lt"/>
                <a:ea typeface="+mn-ea"/>
                <a:cs typeface="+mn-ea"/>
                <a:sym typeface="+mn-lt"/>
              </a:rPr>
              <a:t>Instructors</a:t>
            </a:r>
          </a:p>
        </p:txBody>
      </p:sp>
      <p:sp>
        <p:nvSpPr>
          <p:cNvPr id="3" name="Text Placeholder 2">
            <a:extLst>
              <a:ext uri="{FF2B5EF4-FFF2-40B4-BE49-F238E27FC236}">
                <a16:creationId xmlns:a16="http://schemas.microsoft.com/office/drawing/2014/main" id="{DAAB21B3-E5A3-4F9D-ACEB-646BB2794DDF}"/>
              </a:ext>
            </a:extLst>
          </p:cNvPr>
          <p:cNvSpPr>
            <a:spLocks noGrp="1"/>
          </p:cNvSpPr>
          <p:nvPr>
            <p:ph type="body" idx="1"/>
          </p:nvPr>
        </p:nvSpPr>
        <p:spPr>
          <a:xfrm>
            <a:off x="973584" y="1535113"/>
            <a:ext cx="5386917" cy="639762"/>
          </a:xfrm>
        </p:spPr>
        <p:txBody>
          <a:bodyPr/>
          <a:lstStyle/>
          <a:p>
            <a:r>
              <a:rPr lang="en-US" altLang="zh-CN" dirty="0">
                <a:cs typeface="+mn-ea"/>
                <a:sym typeface="+mn-lt"/>
              </a:rPr>
              <a:t>Wang Xiao</a:t>
            </a:r>
            <a:endParaRPr lang="en-US" dirty="0">
              <a:cs typeface="+mn-ea"/>
              <a:sym typeface="+mn-lt"/>
            </a:endParaRPr>
          </a:p>
        </p:txBody>
      </p:sp>
      <p:sp>
        <p:nvSpPr>
          <p:cNvPr id="5" name="Content Placeholder 4">
            <a:extLst>
              <a:ext uri="{FF2B5EF4-FFF2-40B4-BE49-F238E27FC236}">
                <a16:creationId xmlns:a16="http://schemas.microsoft.com/office/drawing/2014/main" id="{D69D5F89-68F4-45AE-90C3-3E6FA851EEA0}"/>
              </a:ext>
            </a:extLst>
          </p:cNvPr>
          <p:cNvSpPr>
            <a:spLocks noGrp="1"/>
          </p:cNvSpPr>
          <p:nvPr>
            <p:ph sz="half" idx="2"/>
          </p:nvPr>
        </p:nvSpPr>
        <p:spPr>
          <a:xfrm>
            <a:off x="973584" y="2174875"/>
            <a:ext cx="5386917" cy="3951288"/>
          </a:xfrm>
        </p:spPr>
        <p:txBody>
          <a:bodyPr/>
          <a:lstStyle/>
          <a:p>
            <a:r>
              <a:rPr lang="en-US" altLang="zh-CN" sz="2000" dirty="0">
                <a:cs typeface="+mn-ea"/>
                <a:sym typeface="+mn-lt"/>
              </a:rPr>
              <a:t>University of Groningen, Netherlands.
Ph.D., University of Chinese Science.
Ph.D. Advisor at IBSS
Mentors (Innovation and Entrepreneurship)
IIH mentor.
Core Researcher, XIPU think tank.
Fellow of the British College of Higher Education.
Distinguished Teacher, University of Liverpool, West Crossing.
</a:t>
            </a:r>
            <a:endParaRPr lang="en-US" altLang="zh-CN" sz="2000" b="1" dirty="0">
              <a:cs typeface="+mn-ea"/>
              <a:sym typeface="+mn-lt"/>
            </a:endParaRPr>
          </a:p>
        </p:txBody>
      </p:sp>
      <p:sp>
        <p:nvSpPr>
          <p:cNvPr id="4" name="Text Placeholder 3">
            <a:extLst>
              <a:ext uri="{FF2B5EF4-FFF2-40B4-BE49-F238E27FC236}">
                <a16:creationId xmlns:a16="http://schemas.microsoft.com/office/drawing/2014/main" id="{9FCC74F7-9306-4DFE-B3E5-0A039BE9A812}"/>
              </a:ext>
            </a:extLst>
          </p:cNvPr>
          <p:cNvSpPr>
            <a:spLocks noGrp="1"/>
          </p:cNvSpPr>
          <p:nvPr>
            <p:ph type="body" sz="quarter" idx="3"/>
          </p:nvPr>
        </p:nvSpPr>
        <p:spPr/>
        <p:txBody>
          <a:bodyPr/>
          <a:lstStyle/>
          <a:p>
            <a:r>
              <a:rPr lang="en-US" dirty="0" err="1">
                <a:cs typeface="+mn-ea"/>
                <a:sym typeface="+mn-lt"/>
              </a:rPr>
              <a:t>Qiuyu</a:t>
            </a:r>
            <a:r>
              <a:rPr lang="zh-CN" altLang="en-US" dirty="0">
                <a:cs typeface="+mn-ea"/>
                <a:sym typeface="+mn-lt"/>
              </a:rPr>
              <a:t> </a:t>
            </a:r>
            <a:r>
              <a:rPr lang="en-US" altLang="zh-CN" dirty="0">
                <a:cs typeface="+mn-ea"/>
                <a:sym typeface="+mn-lt"/>
              </a:rPr>
              <a:t>Chen</a:t>
            </a:r>
            <a:endParaRPr lang="en-US" dirty="0">
              <a:cs typeface="+mn-ea"/>
              <a:sym typeface="+mn-lt"/>
            </a:endParaRPr>
          </a:p>
        </p:txBody>
      </p:sp>
      <p:sp>
        <p:nvSpPr>
          <p:cNvPr id="6" name="Content Placeholder 5">
            <a:extLst>
              <a:ext uri="{FF2B5EF4-FFF2-40B4-BE49-F238E27FC236}">
                <a16:creationId xmlns:a16="http://schemas.microsoft.com/office/drawing/2014/main" id="{C8593CEB-F96E-4BC2-8517-C791A9CC74DE}"/>
              </a:ext>
            </a:extLst>
          </p:cNvPr>
          <p:cNvSpPr>
            <a:spLocks noGrp="1"/>
          </p:cNvSpPr>
          <p:nvPr>
            <p:ph sz="quarter" idx="4"/>
          </p:nvPr>
        </p:nvSpPr>
        <p:spPr>
          <a:xfrm>
            <a:off x="6193368" y="2174875"/>
            <a:ext cx="5753016" cy="3853063"/>
          </a:xfrm>
        </p:spPr>
        <p:txBody>
          <a:bodyPr/>
          <a:lstStyle/>
          <a:p>
            <a:r>
              <a:rPr lang="en-US" altLang="zh-CN" sz="2000" dirty="0">
                <a:cs typeface="+mn-ea"/>
                <a:sym typeface="+mn-lt"/>
              </a:rPr>
              <a:t>LECTURER IN ECONOMICS AT IBSSS.
Shanghai Futures Exchange/
Postdoctoral fellow at Fudan University.
Ph.D. in Economics, Zhejiang University.
Master of Management, Bachelor of Statistics.
Research direction:
AI trading and risk management, blockchain, data science, derivatives trading.
</a:t>
            </a:r>
            <a:endParaRPr lang="en-US" altLang="zh-CN" sz="2000" b="1" i="0" dirty="0">
              <a:effectLst/>
              <a:cs typeface="+mn-ea"/>
              <a:sym typeface="+mn-lt"/>
            </a:endParaRPr>
          </a:p>
        </p:txBody>
      </p:sp>
      <p:pic>
        <p:nvPicPr>
          <p:cNvPr id="7" name="Picture 6">
            <a:extLst>
              <a:ext uri="{FF2B5EF4-FFF2-40B4-BE49-F238E27FC236}">
                <a16:creationId xmlns:a16="http://schemas.microsoft.com/office/drawing/2014/main" id="{7342415A-B0A8-4B89-8114-E6251C11F81A}"/>
              </a:ext>
            </a:extLst>
          </p:cNvPr>
          <p:cNvPicPr>
            <a:picLocks noChangeAspect="1"/>
          </p:cNvPicPr>
          <p:nvPr/>
        </p:nvPicPr>
        <p:blipFill>
          <a:blip r:embed="rId3"/>
          <a:stretch>
            <a:fillRect/>
          </a:stretch>
        </p:blipFill>
        <p:spPr>
          <a:xfrm>
            <a:off x="3893865" y="73638"/>
            <a:ext cx="2104768" cy="2113324"/>
          </a:xfrm>
          <a:prstGeom prst="rect">
            <a:avLst/>
          </a:prstGeom>
        </p:spPr>
      </p:pic>
      <p:pic>
        <p:nvPicPr>
          <p:cNvPr id="8" name="Picture 7">
            <a:extLst>
              <a:ext uri="{FF2B5EF4-FFF2-40B4-BE49-F238E27FC236}">
                <a16:creationId xmlns:a16="http://schemas.microsoft.com/office/drawing/2014/main" id="{760F45A2-FB83-4F8F-B15C-31C39D636E7F}"/>
              </a:ext>
            </a:extLst>
          </p:cNvPr>
          <p:cNvPicPr>
            <a:picLocks noChangeAspect="1"/>
          </p:cNvPicPr>
          <p:nvPr/>
        </p:nvPicPr>
        <p:blipFill rotWithShape="1">
          <a:blip r:embed="rId4"/>
          <a:srcRect b="4820"/>
          <a:stretch/>
        </p:blipFill>
        <p:spPr>
          <a:xfrm>
            <a:off x="9227844" y="1757975"/>
            <a:ext cx="2214926" cy="2113324"/>
          </a:xfrm>
          <a:prstGeom prst="rect">
            <a:avLst/>
          </a:prstGeom>
        </p:spPr>
      </p:pic>
    </p:spTree>
    <p:extLst>
      <p:ext uri="{BB962C8B-B14F-4D97-AF65-F5344CB8AC3E}">
        <p14:creationId xmlns:p14="http://schemas.microsoft.com/office/powerpoint/2010/main" val="2401237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242E3-2CAF-4D5A-A569-0E6AB0E6AEE7}"/>
              </a:ext>
            </a:extLst>
          </p:cNvPr>
          <p:cNvSpPr>
            <a:spLocks noGrp="1"/>
          </p:cNvSpPr>
          <p:nvPr>
            <p:ph type="title"/>
          </p:nvPr>
        </p:nvSpPr>
        <p:spPr/>
        <p:txBody>
          <a:bodyPr/>
          <a:lstStyle/>
          <a:p>
            <a:r>
              <a:rPr lang="en-US" altLang="zh-CN" dirty="0">
                <a:latin typeface="+mn-lt"/>
                <a:ea typeface="+mn-ea"/>
                <a:cs typeface="+mn-ea"/>
                <a:sym typeface="+mn-lt"/>
              </a:rPr>
              <a:t>Start-up team.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FCCF238-5937-43F8-909F-5F6E0815DFD2}"/>
              </a:ext>
            </a:extLst>
          </p:cNvPr>
          <p:cNvSpPr>
            <a:spLocks noGrp="1"/>
          </p:cNvSpPr>
          <p:nvPr>
            <p:ph idx="1"/>
          </p:nvPr>
        </p:nvSpPr>
        <p:spPr>
          <a:xfrm>
            <a:off x="1305655" y="1800286"/>
            <a:ext cx="9793816" cy="3816350"/>
          </a:xfrm>
        </p:spPr>
        <p:txBody>
          <a:bodyPr>
            <a:normAutofit fontScale="85000" lnSpcReduction="10000"/>
          </a:bodyPr>
          <a:lstStyle/>
          <a:p>
            <a:pPr lvl="1">
              <a:buFont typeface="Arial" panose="020B0604020202020204" pitchFamily="34" charset="0"/>
              <a:buChar char="•"/>
            </a:pPr>
            <a:r>
              <a:rPr lang="en-US" altLang="zh-CN" sz="2400" b="1" dirty="0">
                <a:cs typeface="+mn-ea"/>
                <a:sym typeface="+mn-lt"/>
              </a:rPr>
              <a:t>Columbia University Of Education Technology, University of London Innovation And Entrepreneurship Admissions.
Founder of a startup with more than 30 people.
Three good students in Jiangsu Province, national scholarship, Liverpool admission scholarship, academic excellence scholarship, North American mathematical modeling competition first prize.
Genesis World Cup China Division 3rd Prize, </a:t>
            </a:r>
            <a:r>
              <a:rPr lang="en-US" altLang="zh-CN" sz="2400" b="1" dirty="0" err="1">
                <a:cs typeface="+mn-ea"/>
                <a:sym typeface="+mn-lt"/>
              </a:rPr>
              <a:t>pwc</a:t>
            </a:r>
            <a:r>
              <a:rPr lang="en-US" altLang="zh-CN" sz="2400" b="1" dirty="0">
                <a:cs typeface="+mn-ea"/>
                <a:sym typeface="+mn-lt"/>
              </a:rPr>
              <a:t> Enterprise Innovation CSR National 16, China-U.S. Maker Contest Second Prize.
Technical group per capita apply for invention patents 7, with mini program building experience, web page building experience.
The story of three students.
</a:t>
            </a:r>
            <a:endParaRPr lang="zh-CN" altLang="en-US" sz="2400" dirty="0">
              <a:cs typeface="+mn-ea"/>
              <a:sym typeface="+mn-lt"/>
            </a:endParaRPr>
          </a:p>
        </p:txBody>
      </p:sp>
    </p:spTree>
    <p:extLst>
      <p:ext uri="{BB962C8B-B14F-4D97-AF65-F5344CB8AC3E}">
        <p14:creationId xmlns:p14="http://schemas.microsoft.com/office/powerpoint/2010/main" val="2331152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1051100" y="645694"/>
            <a:ext cx="6167385" cy="147732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en-US" altLang="zh-CN" sz="3000" dirty="0">
                <a:solidFill>
                  <a:schemeClr val="accent2"/>
                </a:solidFill>
                <a:latin typeface="+mn-lt"/>
                <a:ea typeface="+mn-ea"/>
                <a:cs typeface="+mn-ea"/>
                <a:sym typeface="+mn-lt"/>
              </a:rPr>
              <a:t>Introduction to team members - Technical Group - Startup Team.
</a:t>
            </a:r>
            <a:endParaRPr lang="zh-CN" altLang="en-US" sz="2399" b="1" dirty="0">
              <a:solidFill>
                <a:schemeClr val="tx1">
                  <a:lumMod val="65000"/>
                  <a:lumOff val="35000"/>
                </a:schemeClr>
              </a:solidFill>
              <a:latin typeface="+mn-lt"/>
              <a:ea typeface="+mn-ea"/>
              <a:cs typeface="+mn-ea"/>
              <a:sym typeface="+mn-lt"/>
            </a:endParaRPr>
          </a:p>
        </p:txBody>
      </p:sp>
      <p:sp>
        <p:nvSpPr>
          <p:cNvPr id="1048659" name="Text Placeholder 33"/>
          <p:cNvSpPr txBox="1"/>
          <p:nvPr/>
        </p:nvSpPr>
        <p:spPr>
          <a:xfrm>
            <a:off x="1189034" y="419901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滕德群</a:t>
            </a:r>
            <a:endParaRPr lang="en-AU" sz="1800" dirty="0">
              <a:latin typeface="+mn-lt"/>
              <a:ea typeface="+mn-ea"/>
              <a:cs typeface="+mn-ea"/>
              <a:sym typeface="+mn-lt"/>
            </a:endParaRPr>
          </a:p>
        </p:txBody>
      </p:sp>
      <p:sp>
        <p:nvSpPr>
          <p:cNvPr id="1048661" name="TextBox 20"/>
          <p:cNvSpPr txBox="1"/>
          <p:nvPr/>
        </p:nvSpPr>
        <p:spPr>
          <a:xfrm>
            <a:off x="1299675"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技术组负责人</a:t>
            </a:r>
            <a:endParaRPr lang="en-US" altLang="zh-CN" sz="9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208151"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430497"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429786"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张佳</a:t>
            </a:r>
            <a:endParaRPr lang="en-AU" sz="1800" dirty="0">
              <a:latin typeface="+mn-lt"/>
              <a:ea typeface="+mn-ea"/>
              <a:cs typeface="+mn-ea"/>
              <a:sym typeface="+mn-lt"/>
            </a:endParaRPr>
          </a:p>
        </p:txBody>
      </p:sp>
      <p:sp>
        <p:nvSpPr>
          <p:cNvPr id="1048664" name="TextBox 20"/>
          <p:cNvSpPr txBox="1"/>
          <p:nvPr/>
        </p:nvSpPr>
        <p:spPr>
          <a:xfrm>
            <a:off x="3524184"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产品组</a:t>
            </a:r>
            <a:endParaRPr lang="en-US" altLang="zh-CN" sz="10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53683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53682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5575108"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刘俊成</a:t>
            </a:r>
            <a:endParaRPr lang="en-AU" sz="1800" dirty="0">
              <a:latin typeface="+mn-lt"/>
              <a:ea typeface="+mn-ea"/>
              <a:cs typeface="+mn-ea"/>
              <a:sym typeface="+mn-lt"/>
            </a:endParaRPr>
          </a:p>
        </p:txBody>
      </p:sp>
      <p:sp>
        <p:nvSpPr>
          <p:cNvPr id="1048667" name="TextBox 20"/>
          <p:cNvSpPr txBox="1"/>
          <p:nvPr/>
        </p:nvSpPr>
        <p:spPr>
          <a:xfrm>
            <a:off x="5658232" y="4520137"/>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前端组</a:t>
            </a:r>
            <a:endParaRPr lang="en-US" altLang="zh-CN" sz="1000" dirty="0">
              <a:solidFill>
                <a:srgbClr val="54578E"/>
              </a:solidFill>
              <a:latin typeface="+mn-lt"/>
              <a:ea typeface="+mn-ea"/>
              <a:cs typeface="+mn-ea"/>
              <a:sym typeface="+mn-lt"/>
            </a:endParaRPr>
          </a:p>
        </p:txBody>
      </p:sp>
      <p:cxnSp>
        <p:nvCxnSpPr>
          <p:cNvPr id="3145735" name="直接连接符 29"/>
          <p:cNvCxnSpPr>
            <a:cxnSpLocks/>
          </p:cNvCxnSpPr>
          <p:nvPr/>
        </p:nvCxnSpPr>
        <p:spPr>
          <a:xfrm>
            <a:off x="568216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668215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647849" y="419901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杨天硕</a:t>
            </a:r>
            <a:endParaRPr lang="en-AU" sz="1800" dirty="0">
              <a:latin typeface="+mn-lt"/>
              <a:ea typeface="+mn-ea"/>
              <a:cs typeface="+mn-ea"/>
              <a:sym typeface="+mn-lt"/>
            </a:endParaRPr>
          </a:p>
        </p:txBody>
      </p:sp>
      <p:sp>
        <p:nvSpPr>
          <p:cNvPr id="1048670" name="TextBox 20"/>
          <p:cNvSpPr txBox="1"/>
          <p:nvPr/>
        </p:nvSpPr>
        <p:spPr>
          <a:xfrm>
            <a:off x="7786038" y="453768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1000" dirty="0">
              <a:solidFill>
                <a:srgbClr val="54578E"/>
              </a:solidFill>
              <a:latin typeface="+mn-lt"/>
              <a:ea typeface="+mn-ea"/>
              <a:cs typeface="+mn-ea"/>
              <a:sym typeface="+mn-lt"/>
            </a:endParaRPr>
          </a:p>
        </p:txBody>
      </p:sp>
      <p:cxnSp>
        <p:nvCxnSpPr>
          <p:cNvPr id="3145737" name="直接连接符 34"/>
          <p:cNvCxnSpPr>
            <a:cxnSpLocks/>
          </p:cNvCxnSpPr>
          <p:nvPr/>
        </p:nvCxnSpPr>
        <p:spPr>
          <a:xfrm>
            <a:off x="783159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883158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858116" y="418516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张成锐</a:t>
            </a:r>
            <a:endParaRPr lang="en-AU" sz="1800" dirty="0">
              <a:latin typeface="+mn-lt"/>
              <a:ea typeface="+mn-ea"/>
              <a:cs typeface="+mn-ea"/>
              <a:sym typeface="+mn-lt"/>
            </a:endParaRPr>
          </a:p>
        </p:txBody>
      </p:sp>
      <p:sp>
        <p:nvSpPr>
          <p:cNvPr id="1048673" name="TextBox 20"/>
          <p:cNvSpPr txBox="1"/>
          <p:nvPr/>
        </p:nvSpPr>
        <p:spPr>
          <a:xfrm>
            <a:off x="9951783" y="4542991"/>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996516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96515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2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4806" y="1990486"/>
            <a:ext cx="1363612" cy="1802130"/>
          </a:xfrm>
          <a:prstGeom prst="rect">
            <a:avLst/>
          </a:prstGeom>
          <a:noFill/>
          <a:ln>
            <a:noFill/>
          </a:ln>
        </p:spPr>
      </p:pic>
      <p:pic>
        <p:nvPicPr>
          <p:cNvPr id="35" name="Picture 14"/>
          <p:cNvPicPr/>
          <p:nvPr/>
        </p:nvPicPr>
        <p:blipFill>
          <a:blip r:embed="rId4"/>
          <a:stretch>
            <a:fillRect/>
          </a:stretch>
        </p:blipFill>
        <p:spPr>
          <a:xfrm>
            <a:off x="3495833" y="1990485"/>
            <a:ext cx="1295400" cy="1802131"/>
          </a:xfrm>
          <a:prstGeom prst="rect">
            <a:avLst/>
          </a:prstGeom>
        </p:spPr>
      </p:pic>
      <p:pic>
        <p:nvPicPr>
          <p:cNvPr id="36" name="Picture 17"/>
          <p:cNvPicPr/>
          <p:nvPr/>
        </p:nvPicPr>
        <p:blipFill>
          <a:blip r:embed="rId5"/>
          <a:stretch>
            <a:fillRect/>
          </a:stretch>
        </p:blipFill>
        <p:spPr>
          <a:xfrm>
            <a:off x="5614178" y="2063512"/>
            <a:ext cx="1240492" cy="1729105"/>
          </a:xfrm>
          <a:prstGeom prst="rect">
            <a:avLst/>
          </a:prstGeom>
        </p:spPr>
      </p:pic>
      <p:pic>
        <p:nvPicPr>
          <p:cNvPr id="37" name="Picture 12"/>
          <p:cNvPicPr/>
          <p:nvPr/>
        </p:nvPicPr>
        <p:blipFill>
          <a:blip r:embed="rId6"/>
          <a:stretch>
            <a:fillRect/>
          </a:stretch>
        </p:blipFill>
        <p:spPr>
          <a:xfrm>
            <a:off x="7719085" y="2163208"/>
            <a:ext cx="1285025" cy="1629409"/>
          </a:xfrm>
          <a:prstGeom prst="rect">
            <a:avLst/>
          </a:prstGeom>
        </p:spPr>
      </p:pic>
      <p:pic>
        <p:nvPicPr>
          <p:cNvPr id="38" name="Picture 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8055" y="2163208"/>
            <a:ext cx="1303020" cy="1629410"/>
          </a:xfrm>
          <a:prstGeom prst="rect">
            <a:avLst/>
          </a:prstGeom>
          <a:noFill/>
          <a:ln>
            <a:noFill/>
          </a:ln>
        </p:spPr>
      </p:pic>
      <p:sp>
        <p:nvSpPr>
          <p:cNvPr id="39" name="TextBox 20">
            <a:extLst>
              <a:ext uri="{FF2B5EF4-FFF2-40B4-BE49-F238E27FC236}">
                <a16:creationId xmlns:a16="http://schemas.microsoft.com/office/drawing/2014/main" id="{392B540B-2F27-A34A-BA77-3D19E71E40F1}"/>
              </a:ext>
            </a:extLst>
          </p:cNvPr>
          <p:cNvSpPr txBox="1"/>
          <p:nvPr/>
        </p:nvSpPr>
        <p:spPr>
          <a:xfrm>
            <a:off x="934375" y="4960040"/>
            <a:ext cx="2209800" cy="1063753"/>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西交利物浦大学区块链应用创新大赛特等奖，人文科技奖；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链谷杯全国区块链创新大赛，优秀奖（</a:t>
            </a:r>
            <a:r>
              <a:rPr lang="en-US" altLang="zh-CN" sz="800" dirty="0">
                <a:solidFill>
                  <a:schemeClr val="tx1">
                    <a:lumMod val="65000"/>
                    <a:lumOff val="35000"/>
                  </a:schemeClr>
                </a:solidFill>
                <a:latin typeface="+mn-lt"/>
                <a:ea typeface="+mn-ea"/>
                <a:cs typeface="+mn-ea"/>
                <a:sym typeface="+mn-lt"/>
              </a:rPr>
              <a:t>4</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西交利物浦大学学术卓越奖学金（</a:t>
            </a:r>
            <a:r>
              <a:rPr lang="en-US" altLang="zh-CN" sz="800" dirty="0">
                <a:solidFill>
                  <a:schemeClr val="tx1">
                    <a:lumMod val="65000"/>
                    <a:lumOff val="35000"/>
                  </a:schemeClr>
                </a:solidFill>
                <a:latin typeface="+mn-lt"/>
                <a:ea typeface="+mn-ea"/>
                <a:cs typeface="+mn-ea"/>
                <a:sym typeface="+mn-lt"/>
              </a:rPr>
              <a:t>5%</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发明专利</a:t>
            </a:r>
            <a:r>
              <a:rPr lang="en-US" altLang="zh-CN" sz="800" dirty="0">
                <a:solidFill>
                  <a:schemeClr val="tx1">
                    <a:lumMod val="65000"/>
                    <a:lumOff val="35000"/>
                  </a:schemeClr>
                </a:solidFill>
                <a:latin typeface="+mn-lt"/>
                <a:ea typeface="+mn-ea"/>
                <a:cs typeface="+mn-ea"/>
                <a:sym typeface="+mn-lt"/>
              </a:rPr>
              <a:t>7</a:t>
            </a:r>
            <a:r>
              <a:rPr lang="zh-CN" altLang="en-US" sz="800" dirty="0">
                <a:solidFill>
                  <a:schemeClr val="tx1">
                    <a:lumMod val="65000"/>
                    <a:lumOff val="35000"/>
                  </a:schemeClr>
                </a:solidFill>
                <a:latin typeface="+mn-lt"/>
                <a:ea typeface="+mn-ea"/>
                <a:cs typeface="+mn-ea"/>
                <a:sym typeface="+mn-lt"/>
              </a:rPr>
              <a:t>项</a:t>
            </a:r>
            <a:endParaRPr lang="en-US" altLang="zh-CN" sz="800" dirty="0">
              <a:solidFill>
                <a:schemeClr val="tx1">
                  <a:lumMod val="65000"/>
                  <a:lumOff val="35000"/>
                </a:schemeClr>
              </a:solidFill>
              <a:latin typeface="+mn-lt"/>
              <a:ea typeface="+mn-ea"/>
              <a:cs typeface="+mn-ea"/>
              <a:sym typeface="+mn-lt"/>
            </a:endParaRPr>
          </a:p>
        </p:txBody>
      </p:sp>
      <p:sp>
        <p:nvSpPr>
          <p:cNvPr id="40" name="TextBox 20">
            <a:extLst>
              <a:ext uri="{FF2B5EF4-FFF2-40B4-BE49-F238E27FC236}">
                <a16:creationId xmlns:a16="http://schemas.microsoft.com/office/drawing/2014/main" id="{2F26E937-90A7-BE4C-BF29-687CFE33A723}"/>
              </a:ext>
            </a:extLst>
          </p:cNvPr>
          <p:cNvSpPr txBox="1"/>
          <p:nvPr/>
        </p:nvSpPr>
        <p:spPr>
          <a:xfrm>
            <a:off x="3144175" y="4960039"/>
            <a:ext cx="2024694" cy="64902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职能：前端界面设计，</a:t>
            </a:r>
            <a:r>
              <a:rPr lang="en-US" altLang="zh-CN" sz="800" dirty="0">
                <a:solidFill>
                  <a:schemeClr val="tx1">
                    <a:lumMod val="65000"/>
                    <a:lumOff val="35000"/>
                  </a:schemeClr>
                </a:solidFill>
                <a:latin typeface="+mn-lt"/>
                <a:ea typeface="+mn-ea"/>
                <a:cs typeface="+mn-ea"/>
                <a:sym typeface="+mn-lt"/>
              </a:rPr>
              <a:t>use case </a:t>
            </a:r>
            <a:r>
              <a:rPr lang="zh-CN" altLang="en-US" sz="800" dirty="0">
                <a:solidFill>
                  <a:schemeClr val="tx1">
                    <a:lumMod val="65000"/>
                    <a:lumOff val="35000"/>
                  </a:schemeClr>
                </a:solidFill>
                <a:latin typeface="+mn-lt"/>
                <a:ea typeface="+mn-ea"/>
                <a:cs typeface="+mn-ea"/>
                <a:sym typeface="+mn-lt"/>
              </a:rPr>
              <a:t>图</a:t>
            </a: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能力和技术：</a:t>
            </a:r>
            <a:r>
              <a:rPr lang="en-US" altLang="zh-CN" sz="800" dirty="0">
                <a:solidFill>
                  <a:schemeClr val="tx1">
                    <a:lumMod val="65000"/>
                    <a:lumOff val="35000"/>
                  </a:schemeClr>
                </a:solidFill>
                <a:latin typeface="+mn-lt"/>
                <a:ea typeface="+mn-ea"/>
                <a:cs typeface="+mn-ea"/>
                <a:sym typeface="+mn-lt"/>
              </a:rPr>
              <a:t>Java,  C++</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Adobe Premiere, Photoshop, </a:t>
            </a:r>
            <a:r>
              <a:rPr lang="zh-CN" altLang="en-US" sz="800" dirty="0">
                <a:solidFill>
                  <a:schemeClr val="tx1">
                    <a:lumMod val="65000"/>
                    <a:lumOff val="35000"/>
                  </a:schemeClr>
                </a:solidFill>
                <a:latin typeface="+mn-lt"/>
                <a:ea typeface="+mn-ea"/>
                <a:cs typeface="+mn-ea"/>
                <a:sym typeface="+mn-lt"/>
              </a:rPr>
              <a:t>前端设计，美工</a:t>
            </a:r>
            <a:endParaRPr lang="en-US" altLang="zh-CN" sz="800" dirty="0">
              <a:solidFill>
                <a:schemeClr val="tx1">
                  <a:lumMod val="65000"/>
                  <a:lumOff val="35000"/>
                </a:schemeClr>
              </a:solidFill>
              <a:latin typeface="+mn-lt"/>
              <a:ea typeface="+mn-ea"/>
              <a:cs typeface="+mn-ea"/>
              <a:sym typeface="+mn-lt"/>
            </a:endParaRPr>
          </a:p>
        </p:txBody>
      </p:sp>
      <p:sp>
        <p:nvSpPr>
          <p:cNvPr id="41" name="TextBox 20">
            <a:extLst>
              <a:ext uri="{FF2B5EF4-FFF2-40B4-BE49-F238E27FC236}">
                <a16:creationId xmlns:a16="http://schemas.microsoft.com/office/drawing/2014/main" id="{31014C57-007B-434A-98A2-9513F96DBA83}"/>
              </a:ext>
            </a:extLst>
          </p:cNvPr>
          <p:cNvSpPr txBox="1"/>
          <p:nvPr/>
        </p:nvSpPr>
        <p:spPr>
          <a:xfrm>
            <a:off x="5330619" y="4960040"/>
            <a:ext cx="1828811" cy="833690"/>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zh-CN" altLang="en-US" dirty="0">
                <a:latin typeface="+mn-lt"/>
                <a:ea typeface="+mn-ea"/>
                <a:sym typeface="+mn-lt"/>
              </a:rPr>
              <a:t>职能：网站前端设计</a:t>
            </a:r>
          </a:p>
          <a:p>
            <a:r>
              <a:rPr lang="zh-CN" altLang="en-US" dirty="0">
                <a:latin typeface="+mn-lt"/>
                <a:ea typeface="+mn-ea"/>
                <a:sym typeface="+mn-lt"/>
              </a:rPr>
              <a:t>能力和技术：</a:t>
            </a:r>
            <a:r>
              <a:rPr lang="en-US" altLang="zh-CN" dirty="0">
                <a:latin typeface="+mn-lt"/>
                <a:ea typeface="+mn-ea"/>
                <a:sym typeface="+mn-lt"/>
              </a:rPr>
              <a:t>Java, C++, Python, Adobe Premiere, Photoshop, </a:t>
            </a:r>
            <a:r>
              <a:rPr lang="zh-CN" altLang="en-US" dirty="0">
                <a:latin typeface="+mn-lt"/>
                <a:ea typeface="+mn-ea"/>
                <a:sym typeface="+mn-lt"/>
              </a:rPr>
              <a:t>前端设计，写代码，视频剪辑</a:t>
            </a:r>
          </a:p>
        </p:txBody>
      </p:sp>
      <p:sp>
        <p:nvSpPr>
          <p:cNvPr id="42" name="TextBox 20">
            <a:extLst>
              <a:ext uri="{FF2B5EF4-FFF2-40B4-BE49-F238E27FC236}">
                <a16:creationId xmlns:a16="http://schemas.microsoft.com/office/drawing/2014/main" id="{8F14470B-6805-A74F-966C-522DFAB46656}"/>
              </a:ext>
            </a:extLst>
          </p:cNvPr>
          <p:cNvSpPr txBox="1"/>
          <p:nvPr/>
        </p:nvSpPr>
        <p:spPr>
          <a:xfrm>
            <a:off x="7302439" y="4958119"/>
            <a:ext cx="2149440" cy="1251368"/>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Python, php</a:t>
            </a:r>
            <a:r>
              <a:rPr lang="zh-CN" altLang="en-US" dirty="0">
                <a:latin typeface="+mn-lt"/>
                <a:ea typeface="+mn-ea"/>
                <a:sym typeface="+mn-lt"/>
              </a:rPr>
              <a:t>，</a:t>
            </a:r>
            <a:r>
              <a:rPr lang="en-US" altLang="zh-CN" dirty="0" err="1">
                <a:latin typeface="+mn-lt"/>
                <a:ea typeface="+mn-ea"/>
                <a:sym typeface="+mn-lt"/>
              </a:rPr>
              <a:t>linux</a:t>
            </a:r>
            <a:r>
              <a:rPr lang="zh-CN" altLang="en-US" dirty="0">
                <a:latin typeface="+mn-lt"/>
                <a:ea typeface="+mn-ea"/>
                <a:sym typeface="+mn-lt"/>
              </a:rPr>
              <a:t>，</a:t>
            </a:r>
            <a:r>
              <a:rPr lang="en-US" altLang="zh-CN" dirty="0" err="1">
                <a:latin typeface="+mn-lt"/>
                <a:ea typeface="+mn-ea"/>
                <a:sym typeface="+mn-lt"/>
              </a:rPr>
              <a:t>thinkphp</a:t>
            </a:r>
            <a:r>
              <a:rPr lang="zh-CN" altLang="en-US" dirty="0">
                <a:latin typeface="+mn-lt"/>
                <a:ea typeface="+mn-ea"/>
                <a:sym typeface="+mn-lt"/>
              </a:rPr>
              <a:t>，</a:t>
            </a:r>
            <a:r>
              <a:rPr lang="en-US" altLang="zh-CN" dirty="0" err="1">
                <a:latin typeface="+mn-lt"/>
                <a:ea typeface="+mn-ea"/>
                <a:sym typeface="+mn-lt"/>
              </a:rPr>
              <a:t>vue</a:t>
            </a:r>
            <a:r>
              <a:rPr lang="en-US" altLang="zh-CN" dirty="0">
                <a:latin typeface="+mn-lt"/>
                <a:ea typeface="+mn-ea"/>
                <a:sym typeface="+mn-lt"/>
              </a:rPr>
              <a:t>,</a:t>
            </a:r>
          </a:p>
          <a:p>
            <a:r>
              <a:rPr lang="zh-CN" altLang="en-US" dirty="0">
                <a:latin typeface="+mn-lt"/>
                <a:ea typeface="+mn-ea"/>
                <a:sym typeface="+mn-lt"/>
              </a:rPr>
              <a:t>西交利物浦大学区块链应用创新大赛特等奖，人文科技奖；</a:t>
            </a:r>
            <a:endParaRPr lang="en-US" altLang="zh-CN" dirty="0">
              <a:latin typeface="+mn-lt"/>
              <a:ea typeface="+mn-ea"/>
              <a:sym typeface="+mn-lt"/>
            </a:endParaRPr>
          </a:p>
          <a:p>
            <a:r>
              <a:rPr lang="zh-CN" altLang="en-US" dirty="0">
                <a:latin typeface="+mn-lt"/>
                <a:ea typeface="+mn-ea"/>
                <a:sym typeface="+mn-lt"/>
              </a:rPr>
              <a:t>链谷杯全国区块链创新大赛，优秀奖（</a:t>
            </a:r>
            <a:r>
              <a:rPr lang="en-US" altLang="zh-CN" dirty="0">
                <a:latin typeface="+mn-lt"/>
                <a:ea typeface="+mn-ea"/>
                <a:sym typeface="+mn-lt"/>
              </a:rPr>
              <a:t>4</a:t>
            </a:r>
            <a:r>
              <a:rPr lang="zh-CN" altLang="en-US" dirty="0">
                <a:latin typeface="+mn-lt"/>
                <a:ea typeface="+mn-ea"/>
                <a:sym typeface="+mn-lt"/>
              </a:rPr>
              <a:t>％）</a:t>
            </a:r>
            <a:endParaRPr lang="en-US" altLang="zh-CN" dirty="0">
              <a:latin typeface="+mn-lt"/>
              <a:ea typeface="+mn-ea"/>
              <a:sym typeface="+mn-lt"/>
            </a:endParaRPr>
          </a:p>
          <a:p>
            <a:endParaRPr lang="en-US" altLang="zh-CN" dirty="0">
              <a:latin typeface="+mn-lt"/>
              <a:ea typeface="+mn-ea"/>
              <a:sym typeface="+mn-lt"/>
            </a:endParaRPr>
          </a:p>
        </p:txBody>
      </p:sp>
      <p:sp>
        <p:nvSpPr>
          <p:cNvPr id="43" name="TextBox 20">
            <a:extLst>
              <a:ext uri="{FF2B5EF4-FFF2-40B4-BE49-F238E27FC236}">
                <a16:creationId xmlns:a16="http://schemas.microsoft.com/office/drawing/2014/main" id="{7165692C-0B9F-BB43-AB97-DDACB9800D11}"/>
              </a:ext>
            </a:extLst>
          </p:cNvPr>
          <p:cNvSpPr txBox="1"/>
          <p:nvPr/>
        </p:nvSpPr>
        <p:spPr>
          <a:xfrm>
            <a:off x="9613629" y="4960040"/>
            <a:ext cx="1828811" cy="649024"/>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C++, </a:t>
            </a:r>
            <a:r>
              <a:rPr lang="en-US" altLang="zh-CN" dirty="0" err="1">
                <a:latin typeface="+mn-lt"/>
                <a:ea typeface="+mn-ea"/>
                <a:sym typeface="+mn-lt"/>
              </a:rPr>
              <a:t>mysql</a:t>
            </a:r>
            <a:r>
              <a:rPr lang="en-US" altLang="zh-CN" dirty="0">
                <a:latin typeface="+mn-lt"/>
                <a:ea typeface="+mn-ea"/>
                <a:sym typeface="+mn-lt"/>
              </a:rPr>
              <a:t>, </a:t>
            </a:r>
            <a:r>
              <a:rPr lang="en-US" altLang="zh-CN" dirty="0" err="1">
                <a:latin typeface="+mn-lt"/>
                <a:ea typeface="+mn-ea"/>
                <a:sym typeface="+mn-lt"/>
              </a:rPr>
              <a:t>mongodb</a:t>
            </a:r>
            <a:r>
              <a:rPr lang="en-US" altLang="zh-CN" dirty="0">
                <a:latin typeface="+mn-lt"/>
                <a:ea typeface="+mn-ea"/>
                <a:sym typeface="+mn-lt"/>
              </a:rPr>
              <a:t>, </a:t>
            </a:r>
            <a:r>
              <a:rPr lang="en-US" altLang="zh-CN" dirty="0" err="1">
                <a:latin typeface="+mn-lt"/>
                <a:ea typeface="+mn-ea"/>
                <a:sym typeface="+mn-lt"/>
              </a:rPr>
              <a:t>linux</a:t>
            </a:r>
            <a:r>
              <a:rPr lang="en-US" altLang="zh-CN" dirty="0">
                <a:latin typeface="+mn-lt"/>
                <a:ea typeface="+mn-ea"/>
                <a:sym typeface="+mn-lt"/>
              </a:rPr>
              <a:t>, Rust, node.js, </a:t>
            </a:r>
          </a:p>
          <a:p>
            <a:r>
              <a:rPr lang="en-US" altLang="zh-CN" dirty="0">
                <a:latin typeface="+mn-lt"/>
                <a:ea typeface="+mn-ea"/>
                <a:sym typeface="+mn-lt"/>
              </a:rPr>
              <a:t>2019 SURF </a:t>
            </a:r>
            <a:r>
              <a:rPr lang="zh-CN" altLang="en-US" dirty="0">
                <a:latin typeface="+mn-lt"/>
                <a:ea typeface="+mn-ea"/>
                <a:sym typeface="+mn-lt"/>
              </a:rPr>
              <a:t>计算机视觉追踪 </a:t>
            </a:r>
          </a:p>
        </p:txBody>
      </p:sp>
    </p:spTree>
    <p:extLst>
      <p:ext uri="{BB962C8B-B14F-4D97-AF65-F5344CB8AC3E}">
        <p14:creationId xmlns:p14="http://schemas.microsoft.com/office/powerpoint/2010/main" val="313506660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964977" y="427857"/>
            <a:ext cx="7492413" cy="55399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zh-CN" altLang="en-US" sz="3000" dirty="0">
                <a:solidFill>
                  <a:schemeClr val="accent2"/>
                </a:solidFill>
                <a:latin typeface="+mn-lt"/>
                <a:ea typeface="+mn-ea"/>
                <a:cs typeface="+mn-ea"/>
                <a:sym typeface="+mn-lt"/>
              </a:rPr>
              <a:t>团队成员介绍</a:t>
            </a:r>
            <a:r>
              <a:rPr lang="en-US" altLang="zh-CN" sz="3000" dirty="0">
                <a:solidFill>
                  <a:schemeClr val="accent2"/>
                </a:solidFill>
                <a:latin typeface="+mn-lt"/>
                <a:ea typeface="+mn-ea"/>
                <a:cs typeface="+mn-ea"/>
                <a:sym typeface="+mn-lt"/>
              </a:rPr>
              <a:t>-</a:t>
            </a:r>
            <a:r>
              <a:rPr lang="zh-TW" altLang="en-US" sz="3000" dirty="0">
                <a:solidFill>
                  <a:schemeClr val="accent2"/>
                </a:solidFill>
                <a:latin typeface="+mn-lt"/>
                <a:ea typeface="+mn-ea"/>
                <a:cs typeface="+mn-ea"/>
                <a:sym typeface="+mn-lt"/>
              </a:rPr>
              <a:t> </a:t>
            </a:r>
            <a:r>
              <a:rPr lang="zh-CN" altLang="en-US" sz="3000" dirty="0">
                <a:solidFill>
                  <a:schemeClr val="accent2"/>
                </a:solidFill>
                <a:latin typeface="+mn-lt"/>
                <a:ea typeface="+mn-ea"/>
                <a:cs typeface="+mn-ea"/>
                <a:sym typeface="+mn-lt"/>
              </a:rPr>
              <a:t>商务组</a:t>
            </a:r>
            <a:r>
              <a:rPr lang="en-US" altLang="zh-CN" sz="3000" dirty="0">
                <a:solidFill>
                  <a:schemeClr val="accent2"/>
                </a:solidFill>
                <a:latin typeface="+mn-lt"/>
                <a:ea typeface="+mn-ea"/>
                <a:cs typeface="+mn-ea"/>
                <a:sym typeface="+mn-lt"/>
              </a:rPr>
              <a:t> -</a:t>
            </a:r>
            <a:r>
              <a:rPr lang="zh-TW" altLang="en-US" sz="3000" dirty="0">
                <a:solidFill>
                  <a:schemeClr val="accent2"/>
                </a:solidFill>
                <a:latin typeface="+mn-lt"/>
                <a:ea typeface="+mn-ea"/>
                <a:cs typeface="+mn-ea"/>
                <a:sym typeface="+mn-lt"/>
              </a:rPr>
              <a:t>创业团队</a:t>
            </a:r>
            <a:endParaRPr lang="zh-CN" altLang="en-US" sz="3000" dirty="0">
              <a:solidFill>
                <a:schemeClr val="accent2"/>
              </a:solidFill>
              <a:latin typeface="+mn-lt"/>
              <a:ea typeface="+mn-ea"/>
              <a:cs typeface="+mn-ea"/>
              <a:sym typeface="+mn-lt"/>
            </a:endParaRPr>
          </a:p>
        </p:txBody>
      </p:sp>
      <p:sp>
        <p:nvSpPr>
          <p:cNvPr id="1048659" name="Text Placeholder 33"/>
          <p:cNvSpPr txBox="1"/>
          <p:nvPr/>
        </p:nvSpPr>
        <p:spPr>
          <a:xfrm>
            <a:off x="1310254" y="2504403"/>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赵知礼</a:t>
            </a:r>
            <a:endParaRPr lang="en-AU" sz="1800" dirty="0">
              <a:latin typeface="+mn-lt"/>
              <a:ea typeface="+mn-ea"/>
              <a:cs typeface="+mn-ea"/>
              <a:sym typeface="+mn-lt"/>
            </a:endParaRPr>
          </a:p>
        </p:txBody>
      </p:sp>
      <p:sp>
        <p:nvSpPr>
          <p:cNvPr id="1048660" name="TextBox 20"/>
          <p:cNvSpPr txBox="1"/>
          <p:nvPr/>
        </p:nvSpPr>
        <p:spPr>
          <a:xfrm>
            <a:off x="964977" y="3102114"/>
            <a:ext cx="2057400" cy="83407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连续创业者；具有</a:t>
            </a:r>
            <a:r>
              <a:rPr lang="en-US" altLang="zh-CN" sz="800" dirty="0">
                <a:solidFill>
                  <a:schemeClr val="tx1">
                    <a:lumMod val="65000"/>
                    <a:lumOff val="35000"/>
                  </a:schemeClr>
                </a:solidFill>
                <a:latin typeface="+mn-lt"/>
                <a:ea typeface="+mn-ea"/>
                <a:cs typeface="+mn-ea"/>
                <a:sym typeface="+mn-lt"/>
              </a:rPr>
              <a:t>30</a:t>
            </a:r>
            <a:r>
              <a:rPr lang="zh-CN" altLang="en-US" sz="800" dirty="0">
                <a:solidFill>
                  <a:schemeClr val="tx1">
                    <a:lumMod val="65000"/>
                    <a:lumOff val="35000"/>
                  </a:schemeClr>
                </a:solidFill>
                <a:latin typeface="+mn-lt"/>
                <a:ea typeface="+mn-ea"/>
                <a:cs typeface="+mn-ea"/>
                <a:sym typeface="+mn-lt"/>
              </a:rPr>
              <a:t>人</a:t>
            </a:r>
            <a:r>
              <a:rPr lang="en-US" altLang="zh-CN" sz="800" dirty="0">
                <a:solidFill>
                  <a:schemeClr val="tx1">
                    <a:lumMod val="65000"/>
                    <a:lumOff val="35000"/>
                  </a:schemeClr>
                </a:solidFill>
                <a:latin typeface="+mn-lt"/>
                <a:ea typeface="+mn-ea"/>
                <a:cs typeface="+mn-ea"/>
                <a:sym typeface="+mn-lt"/>
              </a:rPr>
              <a:t>+</a:t>
            </a:r>
            <a:r>
              <a:rPr lang="zh-CN" altLang="en-US" sz="800" dirty="0">
                <a:solidFill>
                  <a:schemeClr val="tx1">
                    <a:lumMod val="65000"/>
                    <a:lumOff val="35000"/>
                  </a:schemeClr>
                </a:solidFill>
                <a:latin typeface="+mn-lt"/>
                <a:ea typeface="+mn-ea"/>
                <a:cs typeface="+mn-ea"/>
                <a:sym typeface="+mn-lt"/>
              </a:rPr>
              <a:t>的公司管理经验，具有优秀的组织协调与管理能力；</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创行世界杯中国赛区三等奖</a:t>
            </a:r>
          </a:p>
          <a:p>
            <a:pPr algn="ctr" defTabSz="1219017">
              <a:lnSpc>
                <a:spcPct val="150000"/>
              </a:lnSpc>
              <a:spcBef>
                <a:spcPct val="20000"/>
              </a:spcBef>
            </a:pPr>
            <a:endParaRPr lang="en-US" altLang="zh-CN" sz="700" dirty="0">
              <a:solidFill>
                <a:schemeClr val="bg1">
                  <a:lumMod val="65000"/>
                </a:schemeClr>
              </a:solidFill>
              <a:latin typeface="+mn-lt"/>
              <a:ea typeface="+mn-ea"/>
              <a:cs typeface="+mn-ea"/>
              <a:sym typeface="+mn-lt"/>
            </a:endParaRPr>
          </a:p>
        </p:txBody>
      </p:sp>
      <p:sp>
        <p:nvSpPr>
          <p:cNvPr id="1048661" name="TextBox 20"/>
          <p:cNvSpPr txBox="1"/>
          <p:nvPr/>
        </p:nvSpPr>
        <p:spPr>
          <a:xfrm>
            <a:off x="1404063" y="284006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商务组负责人</a:t>
            </a:r>
            <a:endParaRPr lang="en-US" altLang="zh-CN" sz="10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411062" y="301770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507436" y="3028374"/>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698868" y="2505161"/>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刘雅婧</a:t>
            </a:r>
            <a:endParaRPr lang="en-AU" sz="1800" dirty="0">
              <a:latin typeface="+mn-lt"/>
              <a:ea typeface="+mn-ea"/>
              <a:cs typeface="+mn-ea"/>
              <a:sym typeface="+mn-lt"/>
            </a:endParaRPr>
          </a:p>
        </p:txBody>
      </p:sp>
      <p:sp>
        <p:nvSpPr>
          <p:cNvPr id="1048663" name="TextBox 20"/>
          <p:cNvSpPr txBox="1"/>
          <p:nvPr/>
        </p:nvSpPr>
        <p:spPr>
          <a:xfrm>
            <a:off x="3498209" y="3102114"/>
            <a:ext cx="1828811" cy="645177"/>
          </a:xfrm>
          <a:prstGeom prst="rect">
            <a:avLst/>
          </a:prstGeom>
          <a:noFill/>
        </p:spPr>
        <p:txBody>
          <a:bodyPr wrap="square" rtlCol="0">
            <a:spAutoFit/>
          </a:bodyPr>
          <a:lstStyle/>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伦敦大学学院 创意创业专业</a:t>
            </a:r>
            <a:r>
              <a:rPr lang="zh-CN" altLang="en-US" sz="800" dirty="0">
                <a:solidFill>
                  <a:schemeClr val="tx1">
                    <a:lumMod val="65000"/>
                    <a:lumOff val="35000"/>
                  </a:schemeClr>
                </a:solidFill>
                <a:latin typeface="+mn-lt"/>
                <a:ea typeface="+mn-ea"/>
                <a:cs typeface="+mn-ea"/>
                <a:sym typeface="+mn-lt"/>
              </a:rPr>
              <a:t>录取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中美创客大赛二等奖</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BM</a:t>
            </a:r>
            <a:r>
              <a:rPr lang="zh-CN" altLang="zh-CN" sz="800" dirty="0">
                <a:solidFill>
                  <a:schemeClr val="tx1">
                    <a:lumMod val="65000"/>
                    <a:lumOff val="35000"/>
                  </a:schemeClr>
                </a:solidFill>
                <a:latin typeface="+mn-lt"/>
                <a:ea typeface="+mn-ea"/>
                <a:cs typeface="+mn-ea"/>
                <a:sym typeface="+mn-lt"/>
              </a:rPr>
              <a:t>商赛第三名；数据分析比赛第二名</a:t>
            </a:r>
            <a:endParaRPr lang="en-US" altLang="zh-CN" sz="700" dirty="0">
              <a:solidFill>
                <a:schemeClr val="tx1">
                  <a:lumMod val="65000"/>
                  <a:lumOff val="35000"/>
                </a:schemeClr>
              </a:solidFill>
              <a:latin typeface="+mn-lt"/>
              <a:ea typeface="+mn-ea"/>
              <a:cs typeface="+mn-ea"/>
              <a:sym typeface="+mn-lt"/>
            </a:endParaRPr>
          </a:p>
        </p:txBody>
      </p:sp>
      <p:sp>
        <p:nvSpPr>
          <p:cNvPr id="1048664" name="TextBox 20"/>
          <p:cNvSpPr txBox="1"/>
          <p:nvPr/>
        </p:nvSpPr>
        <p:spPr>
          <a:xfrm>
            <a:off x="3813262" y="287019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创业组</a:t>
            </a:r>
            <a:endParaRPr lang="en-US" altLang="zh-CN" sz="9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983029" y="305373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718463" y="3052607"/>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9825058" y="239917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吴骅晏</a:t>
            </a:r>
            <a:endParaRPr lang="en-AU" sz="1800" dirty="0">
              <a:latin typeface="+mn-lt"/>
              <a:ea typeface="+mn-ea"/>
              <a:cs typeface="+mn-ea"/>
              <a:sym typeface="+mn-lt"/>
            </a:endParaRPr>
          </a:p>
        </p:txBody>
      </p:sp>
      <p:sp>
        <p:nvSpPr>
          <p:cNvPr id="1048667" name="TextBox 20"/>
          <p:cNvSpPr txBox="1"/>
          <p:nvPr/>
        </p:nvSpPr>
        <p:spPr>
          <a:xfrm>
            <a:off x="7733173" y="278619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5" name="直接连接符 29"/>
          <p:cNvCxnSpPr>
            <a:cxnSpLocks/>
          </p:cNvCxnSpPr>
          <p:nvPr/>
        </p:nvCxnSpPr>
        <p:spPr>
          <a:xfrm>
            <a:off x="7847019" y="296698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8717340" y="296103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581438" y="237556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吴骅庭</a:t>
            </a:r>
            <a:endParaRPr lang="en-AU" sz="1800" dirty="0">
              <a:latin typeface="+mn-lt"/>
              <a:ea typeface="+mn-ea"/>
              <a:cs typeface="+mn-ea"/>
              <a:sym typeface="+mn-lt"/>
            </a:endParaRPr>
          </a:p>
        </p:txBody>
      </p:sp>
      <p:sp>
        <p:nvSpPr>
          <p:cNvPr id="1048670" name="TextBox 20"/>
          <p:cNvSpPr txBox="1"/>
          <p:nvPr/>
        </p:nvSpPr>
        <p:spPr>
          <a:xfrm>
            <a:off x="9936138" y="278740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7" name="直接连接符 34"/>
          <p:cNvCxnSpPr>
            <a:cxnSpLocks/>
          </p:cNvCxnSpPr>
          <p:nvPr/>
        </p:nvCxnSpPr>
        <p:spPr>
          <a:xfrm>
            <a:off x="10079709" y="296450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10878685" y="29704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722751" y="524180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吴骅真</a:t>
            </a:r>
            <a:endParaRPr lang="en-AU" sz="1800" dirty="0">
              <a:latin typeface="+mn-lt"/>
              <a:ea typeface="+mn-ea"/>
              <a:cs typeface="+mn-ea"/>
              <a:sym typeface="+mn-lt"/>
            </a:endParaRPr>
          </a:p>
        </p:txBody>
      </p:sp>
      <p:sp>
        <p:nvSpPr>
          <p:cNvPr id="1048672" name="TextBox 20"/>
          <p:cNvSpPr txBox="1"/>
          <p:nvPr/>
        </p:nvSpPr>
        <p:spPr>
          <a:xfrm>
            <a:off x="9545609" y="5912453"/>
            <a:ext cx="1828811" cy="62055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Adobe Photoshop</a:t>
            </a:r>
            <a:r>
              <a:rPr lang="zh-CN" altLang="zh-CN"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SPSS</a:t>
            </a:r>
            <a:r>
              <a:rPr lang="zh-CN" altLang="zh-CN" sz="800" dirty="0">
                <a:solidFill>
                  <a:schemeClr val="tx1">
                    <a:lumMod val="65000"/>
                    <a:lumOff val="35000"/>
                  </a:schemeClr>
                </a:solidFill>
                <a:latin typeface="+mn-lt"/>
                <a:ea typeface="+mn-ea"/>
                <a:cs typeface="+mn-ea"/>
                <a:sym typeface="+mn-lt"/>
              </a:rPr>
              <a:t>、市场研究、营销计划撰写、创业计划书撰写</a:t>
            </a:r>
            <a:r>
              <a:rPr lang="zh-CN" altLang="en-US" sz="800" dirty="0">
                <a:solidFill>
                  <a:schemeClr val="tx1">
                    <a:lumMod val="65000"/>
                    <a:lumOff val="35000"/>
                  </a:schemeClr>
                </a:solidFill>
                <a:latin typeface="+mn-lt"/>
                <a:ea typeface="+mn-ea"/>
                <a:cs typeface="+mn-ea"/>
                <a:sym typeface="+mn-lt"/>
              </a:rPr>
              <a:t>经验丰富；</a:t>
            </a:r>
            <a:r>
              <a:rPr lang="en-US" altLang="zh-CN" sz="800" dirty="0">
                <a:solidFill>
                  <a:schemeClr val="tx1">
                    <a:lumMod val="65000"/>
                    <a:lumOff val="35000"/>
                  </a:schemeClr>
                </a:solidFill>
                <a:latin typeface="+mn-lt"/>
                <a:ea typeface="+mn-ea"/>
                <a:cs typeface="+mn-ea"/>
                <a:sym typeface="+mn-lt"/>
              </a:rPr>
              <a:t>PPT</a:t>
            </a:r>
            <a:r>
              <a:rPr lang="zh-CN" altLang="en-US" sz="800" dirty="0">
                <a:solidFill>
                  <a:schemeClr val="tx1">
                    <a:lumMod val="65000"/>
                    <a:lumOff val="35000"/>
                  </a:schemeClr>
                </a:solidFill>
                <a:latin typeface="+mn-lt"/>
                <a:ea typeface="+mn-ea"/>
                <a:cs typeface="+mn-ea"/>
                <a:sym typeface="+mn-lt"/>
              </a:rPr>
              <a:t>制作达人</a:t>
            </a:r>
            <a:endParaRPr lang="en-US" altLang="zh-CN" sz="700" dirty="0">
              <a:solidFill>
                <a:schemeClr val="tx1">
                  <a:lumMod val="65000"/>
                  <a:lumOff val="35000"/>
                </a:schemeClr>
              </a:solidFill>
              <a:latin typeface="+mn-lt"/>
              <a:ea typeface="+mn-ea"/>
              <a:cs typeface="+mn-ea"/>
              <a:sym typeface="+mn-lt"/>
            </a:endParaRPr>
          </a:p>
        </p:txBody>
      </p:sp>
      <p:sp>
        <p:nvSpPr>
          <p:cNvPr id="1048673" name="TextBox 20"/>
          <p:cNvSpPr txBox="1"/>
          <p:nvPr/>
        </p:nvSpPr>
        <p:spPr>
          <a:xfrm>
            <a:off x="9821570" y="5609488"/>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10000397"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736062"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867" y="916508"/>
            <a:ext cx="1173251" cy="1547348"/>
          </a:xfrm>
          <a:prstGeom prst="rect">
            <a:avLst/>
          </a:prstGeom>
          <a:noFill/>
          <a:ln>
            <a:noFill/>
          </a:ln>
        </p:spPr>
      </p:pic>
      <p:pic>
        <p:nvPicPr>
          <p:cNvPr id="35" name="Picture 13"/>
          <p:cNvPicPr/>
          <p:nvPr/>
        </p:nvPicPr>
        <p:blipFill>
          <a:blip r:embed="rId4"/>
          <a:stretch>
            <a:fillRect/>
          </a:stretch>
        </p:blipFill>
        <p:spPr>
          <a:xfrm>
            <a:off x="3740370" y="962007"/>
            <a:ext cx="1207981" cy="1471149"/>
          </a:xfrm>
          <a:prstGeom prst="rect">
            <a:avLst/>
          </a:prstGeom>
        </p:spPr>
      </p:pic>
      <p:pic>
        <p:nvPicPr>
          <p:cNvPr id="36" name="Picture 20"/>
          <p:cNvPicPr/>
          <p:nvPr/>
        </p:nvPicPr>
        <p:blipFill>
          <a:blip r:embed="rId5"/>
          <a:stretch>
            <a:fillRect/>
          </a:stretch>
        </p:blipFill>
        <p:spPr>
          <a:xfrm>
            <a:off x="7694394" y="803175"/>
            <a:ext cx="1201584" cy="1538260"/>
          </a:xfrm>
          <a:prstGeom prst="rect">
            <a:avLst/>
          </a:prstGeom>
        </p:spPr>
      </p:pic>
      <p:pic>
        <p:nvPicPr>
          <p:cNvPr id="37" name="Picture 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36138" y="886337"/>
            <a:ext cx="1205336" cy="1471148"/>
          </a:xfrm>
          <a:prstGeom prst="rect">
            <a:avLst/>
          </a:prstGeom>
          <a:noFill/>
          <a:ln>
            <a:noFill/>
          </a:ln>
        </p:spPr>
      </p:pic>
      <p:pic>
        <p:nvPicPr>
          <p:cNvPr id="38" name="Picture 15"/>
          <p:cNvPicPr/>
          <p:nvPr/>
        </p:nvPicPr>
        <p:blipFill>
          <a:blip r:embed="rId7"/>
          <a:stretch>
            <a:fillRect/>
          </a:stretch>
        </p:blipFill>
        <p:spPr>
          <a:xfrm>
            <a:off x="9866322" y="3819247"/>
            <a:ext cx="1140354" cy="1488928"/>
          </a:xfrm>
          <a:prstGeom prst="rect">
            <a:avLst/>
          </a:prstGeom>
        </p:spPr>
      </p:pic>
      <p:pic>
        <p:nvPicPr>
          <p:cNvPr id="42" name="Picture 16"/>
          <p:cNvPicPr/>
          <p:nvPr/>
        </p:nvPicPr>
        <p:blipFill>
          <a:blip r:embed="rId8"/>
          <a:stretch>
            <a:fillRect/>
          </a:stretch>
        </p:blipFill>
        <p:spPr>
          <a:xfrm>
            <a:off x="3728339" y="3900279"/>
            <a:ext cx="1142637" cy="1280685"/>
          </a:xfrm>
          <a:prstGeom prst="rect">
            <a:avLst/>
          </a:prstGeom>
        </p:spPr>
      </p:pic>
      <p:pic>
        <p:nvPicPr>
          <p:cNvPr id="44" name="Picture 23"/>
          <p:cNvPicPr/>
          <p:nvPr/>
        </p:nvPicPr>
        <p:blipFill>
          <a:blip r:embed="rId9">
            <a:extLst>
              <a:ext uri="{28A0092B-C50C-407E-A947-70E740481C1C}">
                <a14:useLocalDpi xmlns:a14="http://schemas.microsoft.com/office/drawing/2010/main" val="0"/>
              </a:ext>
            </a:extLst>
          </a:blip>
          <a:srcRect/>
          <a:stretch>
            <a:fillRect/>
          </a:stretch>
        </p:blipFill>
        <p:spPr bwMode="auto">
          <a:xfrm>
            <a:off x="7591968" y="3619257"/>
            <a:ext cx="1238156" cy="1688918"/>
          </a:xfrm>
          <a:prstGeom prst="rect">
            <a:avLst/>
          </a:prstGeom>
          <a:noFill/>
          <a:ln>
            <a:noFill/>
          </a:ln>
        </p:spPr>
      </p:pic>
      <p:sp>
        <p:nvSpPr>
          <p:cNvPr id="45" name="Text Placeholder 33"/>
          <p:cNvSpPr txBox="1"/>
          <p:nvPr/>
        </p:nvSpPr>
        <p:spPr>
          <a:xfrm>
            <a:off x="1225148" y="52284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张曌璐</a:t>
            </a:r>
            <a:endParaRPr lang="en-AU" sz="1800" dirty="0">
              <a:latin typeface="+mn-lt"/>
              <a:ea typeface="+mn-ea"/>
              <a:cs typeface="+mn-ea"/>
              <a:sym typeface="+mn-lt"/>
            </a:endParaRPr>
          </a:p>
        </p:txBody>
      </p:sp>
      <p:sp>
        <p:nvSpPr>
          <p:cNvPr id="46" name="TextBox 20"/>
          <p:cNvSpPr txBox="1"/>
          <p:nvPr/>
        </p:nvSpPr>
        <p:spPr>
          <a:xfrm>
            <a:off x="892650" y="5790400"/>
            <a:ext cx="2296362" cy="1223797"/>
          </a:xfrm>
          <a:prstGeom prst="rect">
            <a:avLst/>
          </a:prstGeom>
          <a:noFill/>
        </p:spPr>
        <p:txBody>
          <a:bodyPr wrap="square" rtlCol="0">
            <a:spAutoFit/>
          </a:bodyPr>
          <a:lstStyle/>
          <a:p>
            <a:pPr algn="ctr" defTabSz="1219017">
              <a:lnSpc>
                <a:spcPct val="150000"/>
              </a:lnSpc>
              <a:spcBef>
                <a:spcPct val="20000"/>
              </a:spcBef>
            </a:pPr>
            <a:r>
              <a:rPr lang="zh-CN" altLang="en-US" sz="800" dirty="0">
                <a:latin typeface="+mn-lt"/>
                <a:ea typeface="+mn-ea"/>
                <a:cs typeface="+mn-ea"/>
                <a:sym typeface="+mn-lt"/>
              </a:rPr>
              <a:t>哥伦比亚大学</a:t>
            </a:r>
            <a:r>
              <a:rPr lang="zh-TW" altLang="en-US" sz="800" dirty="0">
                <a:latin typeface="+mn-lt"/>
                <a:ea typeface="+mn-ea"/>
                <a:cs typeface="+mn-ea"/>
                <a:sym typeface="+mn-lt"/>
              </a:rPr>
              <a:t>   </a:t>
            </a:r>
            <a:r>
              <a:rPr lang="zh-CN" altLang="en-US" sz="800" dirty="0">
                <a:latin typeface="+mn-lt"/>
                <a:ea typeface="+mn-ea"/>
                <a:cs typeface="+mn-ea"/>
                <a:sym typeface="+mn-lt"/>
              </a:rPr>
              <a:t>教育科技</a:t>
            </a:r>
            <a:r>
              <a:rPr lang="zh-TW" altLang="en-US" sz="800" dirty="0">
                <a:latin typeface="+mn-lt"/>
                <a:ea typeface="+mn-ea"/>
                <a:cs typeface="+mn-ea"/>
                <a:sym typeface="+mn-lt"/>
              </a:rPr>
              <a:t>录取</a:t>
            </a:r>
            <a:endParaRPr lang="en-US" altLang="zh-CN" sz="800" dirty="0">
              <a:latin typeface="+mn-lt"/>
              <a:ea typeface="+mn-ea"/>
              <a:cs typeface="+mn-ea"/>
              <a:sym typeface="+mn-lt"/>
            </a:endParaRPr>
          </a:p>
          <a:p>
            <a:pPr algn="ctr" defTabSz="1219017">
              <a:lnSpc>
                <a:spcPct val="150000"/>
              </a:lnSpc>
              <a:spcBef>
                <a:spcPct val="20000"/>
              </a:spcBef>
            </a:pPr>
            <a:r>
              <a:rPr lang="zh-CN" altLang="en-US" sz="800" dirty="0">
                <a:latin typeface="+mn-lt"/>
                <a:ea typeface="+mn-ea"/>
                <a:cs typeface="+mn-ea"/>
                <a:sym typeface="+mn-lt"/>
              </a:rPr>
              <a:t>西交利物浦大学 </a:t>
            </a:r>
            <a:r>
              <a:rPr lang="en-US" altLang="zh-CN" sz="800" dirty="0">
                <a:latin typeface="+mn-lt"/>
                <a:ea typeface="+mn-ea"/>
                <a:cs typeface="+mn-ea"/>
                <a:sym typeface="+mn-lt"/>
              </a:rPr>
              <a:t>best performance in FYP</a:t>
            </a:r>
          </a:p>
          <a:p>
            <a:pPr algn="ctr" defTabSz="1219017">
              <a:lnSpc>
                <a:spcPct val="150000"/>
              </a:lnSpc>
              <a:spcBef>
                <a:spcPct val="20000"/>
              </a:spcBef>
            </a:pPr>
            <a:r>
              <a:rPr lang="zh-CN" altLang="en-US" sz="800" dirty="0">
                <a:latin typeface="+mn-lt"/>
                <a:ea typeface="+mn-ea"/>
                <a:cs typeface="+mn-ea"/>
                <a:sym typeface="+mn-lt"/>
              </a:rPr>
              <a:t>数学建模大赛 </a:t>
            </a:r>
            <a:r>
              <a:rPr lang="en-US" altLang="zh-CN" sz="800" dirty="0">
                <a:latin typeface="+mn-lt"/>
                <a:ea typeface="+mn-ea"/>
                <a:cs typeface="+mn-ea"/>
                <a:sym typeface="+mn-lt"/>
              </a:rPr>
              <a:t>M</a:t>
            </a:r>
            <a:r>
              <a:rPr lang="zh-CN" altLang="en-US" sz="800" dirty="0">
                <a:latin typeface="+mn-lt"/>
                <a:ea typeface="+mn-ea"/>
                <a:cs typeface="+mn-ea"/>
                <a:sym typeface="+mn-lt"/>
              </a:rPr>
              <a:t>奖 经济学人校园调研大赛 全国第七硅谷全球商业企划大赛 三等奖外研社全国英语大赛 省一等奖</a:t>
            </a:r>
            <a:r>
              <a:rPr lang="en-US" altLang="zh-CN" sz="800" dirty="0">
                <a:latin typeface="+mn-lt"/>
                <a:ea typeface="+mn-ea"/>
                <a:cs typeface="+mn-ea"/>
                <a:sym typeface="+mn-lt"/>
              </a:rPr>
              <a:t>ACCA 8</a:t>
            </a:r>
            <a:r>
              <a:rPr lang="zh-CN" altLang="en-US" sz="800" dirty="0">
                <a:latin typeface="+mn-lt"/>
                <a:ea typeface="+mn-ea"/>
                <a:cs typeface="+mn-ea"/>
                <a:sym typeface="+mn-lt"/>
              </a:rPr>
              <a:t>门通过； 连续两年校内</a:t>
            </a:r>
            <a:r>
              <a:rPr lang="en-US" altLang="zh-CN" sz="800" dirty="0">
                <a:latin typeface="+mn-lt"/>
                <a:ea typeface="+mn-ea"/>
                <a:cs typeface="+mn-ea"/>
                <a:sym typeface="+mn-lt"/>
              </a:rPr>
              <a:t>surf</a:t>
            </a:r>
            <a:r>
              <a:rPr lang="zh-CN" altLang="en-US" sz="800" dirty="0">
                <a:latin typeface="+mn-lt"/>
                <a:ea typeface="+mn-ea"/>
                <a:cs typeface="+mn-ea"/>
                <a:sym typeface="+mn-lt"/>
              </a:rPr>
              <a:t>经历</a:t>
            </a:r>
            <a:endParaRPr lang="en-US" altLang="zh-CN" sz="800" dirty="0">
              <a:latin typeface="+mn-lt"/>
              <a:ea typeface="+mn-ea"/>
              <a:cs typeface="+mn-ea"/>
              <a:sym typeface="+mn-lt"/>
            </a:endParaRPr>
          </a:p>
        </p:txBody>
      </p:sp>
      <p:sp>
        <p:nvSpPr>
          <p:cNvPr id="47" name="TextBox 20"/>
          <p:cNvSpPr txBox="1"/>
          <p:nvPr/>
        </p:nvSpPr>
        <p:spPr>
          <a:xfrm>
            <a:off x="1310133" y="5597700"/>
            <a:ext cx="1219292" cy="233975"/>
          </a:xfrm>
          <a:prstGeom prst="rect">
            <a:avLst/>
          </a:prstGeom>
          <a:noFill/>
        </p:spPr>
        <p:txBody>
          <a:bodyPr wrap="square" rtlCol="0">
            <a:spAutoFit/>
          </a:bodyPr>
          <a:lstStyle/>
          <a:p>
            <a:pPr algn="ctr" defTabSz="1219017">
              <a:lnSpc>
                <a:spcPct val="150000"/>
              </a:lnSpc>
              <a:spcBef>
                <a:spcPct val="20000"/>
              </a:spcBef>
            </a:pPr>
            <a:r>
              <a:rPr lang="zh-CN" altLang="en-US" sz="7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48" name="直接连接符 19"/>
          <p:cNvCxnSpPr>
            <a:cxnSpLocks/>
          </p:cNvCxnSpPr>
          <p:nvPr/>
        </p:nvCxnSpPr>
        <p:spPr>
          <a:xfrm>
            <a:off x="1225148"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20"/>
          <p:cNvCxnSpPr>
            <a:cxnSpLocks/>
          </p:cNvCxnSpPr>
          <p:nvPr/>
        </p:nvCxnSpPr>
        <p:spPr>
          <a:xfrm>
            <a:off x="2447494"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Text Placeholder 33"/>
          <p:cNvSpPr txBox="1"/>
          <p:nvPr/>
        </p:nvSpPr>
        <p:spPr>
          <a:xfrm>
            <a:off x="3507459" y="522430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丁圣毅</a:t>
            </a:r>
            <a:endParaRPr lang="en-AU" sz="1800" dirty="0">
              <a:latin typeface="+mn-lt"/>
              <a:ea typeface="+mn-ea"/>
              <a:cs typeface="+mn-ea"/>
              <a:sym typeface="+mn-lt"/>
            </a:endParaRPr>
          </a:p>
        </p:txBody>
      </p:sp>
      <p:sp>
        <p:nvSpPr>
          <p:cNvPr id="51" name="TextBox 20"/>
          <p:cNvSpPr txBox="1"/>
          <p:nvPr/>
        </p:nvSpPr>
        <p:spPr>
          <a:xfrm>
            <a:off x="3370261" y="5858405"/>
            <a:ext cx="1828811" cy="645177"/>
          </a:xfrm>
          <a:prstGeom prst="rect">
            <a:avLst/>
          </a:prstGeom>
          <a:noFill/>
        </p:spPr>
        <p:txBody>
          <a:bodyPr wrap="square" rtlCol="0">
            <a:spAutoFit/>
          </a:bodyPr>
          <a:lstStyle/>
          <a:p>
            <a:pPr algn="ctr" defTabSz="1219017">
              <a:lnSpc>
                <a:spcPct val="150000"/>
              </a:lnSpc>
              <a:spcBef>
                <a:spcPct val="20000"/>
              </a:spcBef>
            </a:pPr>
            <a:r>
              <a:rPr lang="en-US" altLang="zh-CN" sz="800" dirty="0">
                <a:latin typeface="+mn-lt"/>
                <a:ea typeface="+mn-ea"/>
                <a:cs typeface="+mn-ea"/>
                <a:sym typeface="+mn-lt"/>
              </a:rPr>
              <a:t>ACCA5</a:t>
            </a:r>
            <a:r>
              <a:rPr lang="zh-CN" altLang="zh-CN" sz="800" dirty="0">
                <a:latin typeface="+mn-lt"/>
                <a:ea typeface="+mn-ea"/>
                <a:cs typeface="+mn-ea"/>
                <a:sym typeface="+mn-lt"/>
              </a:rPr>
              <a:t>门通过；西浦商业慈善社社长；西浦公益委员会主席</a:t>
            </a:r>
            <a:r>
              <a:rPr lang="zh-CN" altLang="en-US" sz="800" dirty="0">
                <a:latin typeface="+mn-lt"/>
                <a:ea typeface="+mn-ea"/>
                <a:cs typeface="+mn-ea"/>
                <a:sym typeface="+mn-lt"/>
              </a:rPr>
              <a:t>；</a:t>
            </a:r>
            <a:endParaRPr lang="en-US" altLang="zh-CN" sz="800" dirty="0">
              <a:latin typeface="+mn-lt"/>
              <a:ea typeface="+mn-ea"/>
              <a:cs typeface="+mn-ea"/>
              <a:sym typeface="+mn-lt"/>
            </a:endParaRPr>
          </a:p>
          <a:p>
            <a:pPr algn="ctr" defTabSz="1219017">
              <a:lnSpc>
                <a:spcPct val="150000"/>
              </a:lnSpc>
              <a:spcBef>
                <a:spcPct val="20000"/>
              </a:spcBef>
            </a:pPr>
            <a:r>
              <a:rPr lang="zh-CN" altLang="zh-CN" sz="800" dirty="0">
                <a:latin typeface="+mn-lt"/>
                <a:ea typeface="+mn-ea"/>
                <a:cs typeface="+mn-ea"/>
                <a:sym typeface="+mn-lt"/>
              </a:rPr>
              <a:t>商业模拟大赛</a:t>
            </a:r>
            <a:r>
              <a:rPr lang="zh-CN" altLang="en-US" sz="800" dirty="0">
                <a:latin typeface="+mn-lt"/>
                <a:ea typeface="+mn-ea"/>
                <a:cs typeface="+mn-ea"/>
                <a:sym typeface="+mn-lt"/>
              </a:rPr>
              <a:t>创办经历</a:t>
            </a:r>
            <a:endParaRPr lang="en-US" altLang="zh-CN" sz="700" dirty="0">
              <a:solidFill>
                <a:schemeClr val="bg1">
                  <a:lumMod val="65000"/>
                </a:schemeClr>
              </a:solidFill>
              <a:latin typeface="+mn-lt"/>
              <a:ea typeface="+mn-ea"/>
              <a:cs typeface="+mn-ea"/>
              <a:sym typeface="+mn-lt"/>
            </a:endParaRPr>
          </a:p>
        </p:txBody>
      </p:sp>
      <p:sp>
        <p:nvSpPr>
          <p:cNvPr id="52" name="TextBox 20"/>
          <p:cNvSpPr txBox="1"/>
          <p:nvPr/>
        </p:nvSpPr>
        <p:spPr>
          <a:xfrm>
            <a:off x="3612001" y="5595156"/>
            <a:ext cx="1219292" cy="255070"/>
          </a:xfrm>
          <a:prstGeom prst="rect">
            <a:avLst/>
          </a:prstGeom>
          <a:noFill/>
        </p:spPr>
        <p:txBody>
          <a:bodyPr wrap="square" rtlCol="0">
            <a:spAutoFit/>
          </a:bodyPr>
          <a:lstStyle/>
          <a:p>
            <a:pPr algn="ctr" defTabSz="1219017">
              <a:lnSpc>
                <a:spcPct val="150000"/>
              </a:lnSpc>
              <a:spcBef>
                <a:spcPct val="20000"/>
              </a:spcBef>
            </a:pPr>
            <a:r>
              <a:rPr lang="zh-CN" altLang="en-US" sz="8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53" name="直接连接符 24"/>
          <p:cNvCxnSpPr>
            <a:cxnSpLocks/>
          </p:cNvCxnSpPr>
          <p:nvPr/>
        </p:nvCxnSpPr>
        <p:spPr>
          <a:xfrm>
            <a:off x="365878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25"/>
          <p:cNvCxnSpPr>
            <a:cxnSpLocks/>
          </p:cNvCxnSpPr>
          <p:nvPr/>
        </p:nvCxnSpPr>
        <p:spPr>
          <a:xfrm>
            <a:off x="465877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7473326" y="528510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龚奕彰</a:t>
            </a:r>
            <a:endParaRPr lang="en-AU" sz="1800" dirty="0">
              <a:latin typeface="+mn-lt"/>
              <a:ea typeface="+mn-ea"/>
              <a:cs typeface="+mn-ea"/>
              <a:sym typeface="+mn-lt"/>
            </a:endParaRPr>
          </a:p>
        </p:txBody>
      </p:sp>
      <p:sp>
        <p:nvSpPr>
          <p:cNvPr id="56" name="TextBox 20"/>
          <p:cNvSpPr txBox="1"/>
          <p:nvPr/>
        </p:nvSpPr>
        <p:spPr>
          <a:xfrm>
            <a:off x="7254703" y="5920632"/>
            <a:ext cx="1828811" cy="620554"/>
          </a:xfrm>
          <a:prstGeom prst="rect">
            <a:avLst/>
          </a:prstGeom>
          <a:noFill/>
        </p:spPr>
        <p:txBody>
          <a:bodyPr wrap="square" rtlCol="0">
            <a:spAutoFit/>
          </a:bodyPr>
          <a:lstStyle/>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ACCA</a:t>
            </a:r>
            <a:r>
              <a:rPr lang="zh-CN" altLang="zh-CN" sz="800" dirty="0">
                <a:solidFill>
                  <a:schemeClr val="tx1">
                    <a:lumMod val="65000"/>
                    <a:lumOff val="35000"/>
                  </a:schemeClr>
                </a:solidFill>
                <a:latin typeface="+mn-lt"/>
                <a:ea typeface="+mn-ea"/>
                <a:cs typeface="+mn-ea"/>
                <a:sym typeface="+mn-lt"/>
              </a:rPr>
              <a:t>过</a:t>
            </a:r>
            <a:r>
              <a:rPr lang="en-US" altLang="zh-CN" sz="800" dirty="0">
                <a:solidFill>
                  <a:schemeClr val="tx1">
                    <a:lumMod val="65000"/>
                    <a:lumOff val="35000"/>
                  </a:schemeClr>
                </a:solidFill>
                <a:latin typeface="+mn-lt"/>
                <a:ea typeface="+mn-ea"/>
                <a:cs typeface="+mn-ea"/>
                <a:sym typeface="+mn-lt"/>
              </a:rPr>
              <a:t>6</a:t>
            </a:r>
            <a:r>
              <a:rPr lang="zh-CN" altLang="zh-CN" sz="800" dirty="0">
                <a:solidFill>
                  <a:schemeClr val="tx1">
                    <a:lumMod val="65000"/>
                    <a:lumOff val="35000"/>
                  </a:schemeClr>
                </a:solidFill>
                <a:latin typeface="+mn-lt"/>
                <a:ea typeface="+mn-ea"/>
                <a:cs typeface="+mn-ea"/>
                <a:sym typeface="+mn-lt"/>
              </a:rPr>
              <a:t>门</a:t>
            </a:r>
            <a:r>
              <a:rPr lang="zh-CN" altLang="en-US" sz="800" dirty="0">
                <a:solidFill>
                  <a:schemeClr val="tx1">
                    <a:lumMod val="65000"/>
                    <a:lumOff val="35000"/>
                  </a:schemeClr>
                </a:solidFill>
                <a:latin typeface="+mn-lt"/>
                <a:ea typeface="+mn-ea"/>
                <a:cs typeface="+mn-ea"/>
                <a:sym typeface="+mn-lt"/>
              </a:rPr>
              <a:t>通过；</a:t>
            </a:r>
            <a:r>
              <a:rPr lang="en-US" altLang="zh-CN" sz="800" dirty="0">
                <a:solidFill>
                  <a:schemeClr val="tx1">
                    <a:lumMod val="65000"/>
                    <a:lumOff val="35000"/>
                  </a:schemeClr>
                </a:solidFill>
                <a:latin typeface="+mn-lt"/>
                <a:ea typeface="+mn-ea"/>
                <a:cs typeface="+mn-ea"/>
                <a:sym typeface="+mn-lt"/>
              </a:rPr>
              <a:t>PPT</a:t>
            </a:r>
            <a:r>
              <a:rPr lang="zh-CN" altLang="zh-CN" sz="800" dirty="0">
                <a:solidFill>
                  <a:schemeClr val="tx1">
                    <a:lumMod val="65000"/>
                    <a:lumOff val="35000"/>
                  </a:schemeClr>
                </a:solidFill>
                <a:latin typeface="+mn-lt"/>
                <a:ea typeface="+mn-ea"/>
                <a:cs typeface="+mn-ea"/>
                <a:sym typeface="+mn-lt"/>
              </a:rPr>
              <a:t>设计</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Excel Sage</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 PWC you plus </a:t>
            </a:r>
            <a:r>
              <a:rPr lang="zh-CN" altLang="zh-CN" sz="800" dirty="0">
                <a:solidFill>
                  <a:schemeClr val="tx1">
                    <a:lumMod val="65000"/>
                    <a:lumOff val="35000"/>
                  </a:schemeClr>
                </a:solidFill>
                <a:latin typeface="+mn-lt"/>
                <a:ea typeface="+mn-ea"/>
                <a:cs typeface="+mn-ea"/>
                <a:sym typeface="+mn-lt"/>
              </a:rPr>
              <a:t>项目</a:t>
            </a:r>
            <a:r>
              <a:rPr lang="zh-CN" altLang="en-US" sz="800" dirty="0">
                <a:solidFill>
                  <a:schemeClr val="tx1">
                    <a:lumMod val="65000"/>
                    <a:lumOff val="35000"/>
                  </a:schemeClr>
                </a:solidFill>
                <a:latin typeface="+mn-lt"/>
                <a:ea typeface="+mn-ea"/>
                <a:cs typeface="+mn-ea"/>
                <a:sym typeface="+mn-lt"/>
              </a:rPr>
              <a:t>；模拟创业大赛二等奖</a:t>
            </a:r>
            <a:endParaRPr lang="en-US" altLang="zh-CN" sz="700" dirty="0">
              <a:solidFill>
                <a:schemeClr val="tx1">
                  <a:lumMod val="65000"/>
                  <a:lumOff val="35000"/>
                </a:schemeClr>
              </a:solidFill>
              <a:latin typeface="+mn-lt"/>
              <a:ea typeface="+mn-ea"/>
              <a:cs typeface="+mn-ea"/>
              <a:sym typeface="+mn-lt"/>
            </a:endParaRPr>
          </a:p>
        </p:txBody>
      </p:sp>
      <p:sp>
        <p:nvSpPr>
          <p:cNvPr id="57" name="TextBox 20"/>
          <p:cNvSpPr txBox="1"/>
          <p:nvPr/>
        </p:nvSpPr>
        <p:spPr>
          <a:xfrm>
            <a:off x="7544802" y="5624910"/>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会计组</a:t>
            </a:r>
            <a:endParaRPr lang="en-US" altLang="zh-CN" sz="1000" dirty="0">
              <a:solidFill>
                <a:srgbClr val="54578E"/>
              </a:solidFill>
              <a:latin typeface="+mn-lt"/>
              <a:ea typeface="+mn-ea"/>
              <a:cs typeface="+mn-ea"/>
              <a:sym typeface="+mn-lt"/>
            </a:endParaRPr>
          </a:p>
        </p:txBody>
      </p:sp>
      <p:cxnSp>
        <p:nvCxnSpPr>
          <p:cNvPr id="58" name="直接连接符 29"/>
          <p:cNvCxnSpPr>
            <a:cxnSpLocks/>
          </p:cNvCxnSpPr>
          <p:nvPr/>
        </p:nvCxnSpPr>
        <p:spPr>
          <a:xfrm>
            <a:off x="758037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30"/>
          <p:cNvCxnSpPr>
            <a:cxnSpLocks/>
          </p:cNvCxnSpPr>
          <p:nvPr/>
        </p:nvCxnSpPr>
        <p:spPr>
          <a:xfrm>
            <a:off x="858036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20"/>
          <p:cNvSpPr txBox="1"/>
          <p:nvPr/>
        </p:nvSpPr>
        <p:spPr>
          <a:xfrm>
            <a:off x="7170937" y="3072478"/>
            <a:ext cx="2224611"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Google Analytic, SQL, SPSS</a:t>
            </a: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行销策划</a:t>
            </a:r>
            <a:r>
              <a:rPr lang="en-US" altLang="zh-CN" sz="800" dirty="0">
                <a:solidFill>
                  <a:schemeClr val="tx1">
                    <a:lumMod val="65000"/>
                    <a:lumOff val="35000"/>
                  </a:schemeClr>
                </a:solidFill>
                <a:latin typeface="+mn-lt"/>
                <a:ea typeface="+mn-ea"/>
                <a:cs typeface="+mn-ea"/>
                <a:sym typeface="+mn-lt"/>
              </a:rPr>
              <a:t>P&amp;G 2020 CEO</a:t>
            </a:r>
            <a:r>
              <a:rPr lang="zh-CN" altLang="zh-CN" sz="800" dirty="0">
                <a:solidFill>
                  <a:schemeClr val="tx1">
                    <a:lumMod val="65000"/>
                    <a:lumOff val="35000"/>
                  </a:schemeClr>
                </a:solidFill>
                <a:latin typeface="+mn-lt"/>
                <a:ea typeface="+mn-ea"/>
                <a:cs typeface="+mn-ea"/>
                <a:sym typeface="+mn-lt"/>
              </a:rPr>
              <a:t>挑战赛，上海</a:t>
            </a:r>
            <a:r>
              <a:rPr lang="en-US" altLang="zh-CN" sz="800" dirty="0">
                <a:solidFill>
                  <a:schemeClr val="tx1">
                    <a:lumMod val="65000"/>
                    <a:lumOff val="35000"/>
                  </a:schemeClr>
                </a:solidFill>
                <a:latin typeface="+mn-lt"/>
                <a:ea typeface="+mn-ea"/>
                <a:cs typeface="+mn-ea"/>
                <a:sym typeface="+mn-lt"/>
              </a:rPr>
              <a:t>STP</a:t>
            </a:r>
            <a:r>
              <a:rPr lang="zh-CN" altLang="zh-CN" sz="800" dirty="0">
                <a:solidFill>
                  <a:schemeClr val="tx1">
                    <a:lumMod val="65000"/>
                    <a:lumOff val="35000"/>
                  </a:schemeClr>
                </a:solidFill>
                <a:latin typeface="+mn-lt"/>
                <a:ea typeface="+mn-ea"/>
                <a:cs typeface="+mn-ea"/>
                <a:sym typeface="+mn-lt"/>
              </a:rPr>
              <a:t>种子人才培训项目</a:t>
            </a:r>
            <a:r>
              <a:rPr lang="zh-CN" altLang="en-US" sz="800" dirty="0">
                <a:solidFill>
                  <a:schemeClr val="tx1">
                    <a:lumMod val="65000"/>
                    <a:lumOff val="35000"/>
                  </a:schemeClr>
                </a:solidFill>
                <a:latin typeface="+mn-lt"/>
                <a:ea typeface="+mn-ea"/>
                <a:cs typeface="+mn-ea"/>
                <a:sym typeface="+mn-lt"/>
              </a:rPr>
              <a:t>；</a:t>
            </a:r>
            <a:r>
              <a:rPr lang="zh-CN" altLang="zh-CN" sz="800" dirty="0">
                <a:solidFill>
                  <a:schemeClr val="tx1">
                    <a:lumMod val="65000"/>
                    <a:lumOff val="35000"/>
                  </a:schemeClr>
                </a:solidFill>
                <a:latin typeface="+mn-lt"/>
                <a:ea typeface="+mn-ea"/>
                <a:cs typeface="+mn-ea"/>
                <a:sym typeface="+mn-lt"/>
              </a:rPr>
              <a:t>西浦优秀学术奖学金（</a:t>
            </a:r>
            <a:r>
              <a:rPr lang="en-US" altLang="zh-CN" sz="800" dirty="0">
                <a:solidFill>
                  <a:schemeClr val="tx1">
                    <a:lumMod val="65000"/>
                    <a:lumOff val="35000"/>
                  </a:schemeClr>
                </a:solidFill>
                <a:latin typeface="+mn-lt"/>
                <a:ea typeface="+mn-ea"/>
                <a:cs typeface="+mn-ea"/>
                <a:sym typeface="+mn-lt"/>
              </a:rPr>
              <a:t>1%)</a:t>
            </a:r>
            <a:endParaRPr lang="en-US" altLang="zh-CN" sz="700" dirty="0">
              <a:solidFill>
                <a:schemeClr val="tx1">
                  <a:lumMod val="65000"/>
                  <a:lumOff val="35000"/>
                </a:schemeClr>
              </a:solidFill>
              <a:latin typeface="+mn-lt"/>
              <a:ea typeface="+mn-ea"/>
              <a:cs typeface="+mn-ea"/>
              <a:sym typeface="+mn-lt"/>
            </a:endParaRPr>
          </a:p>
        </p:txBody>
      </p:sp>
      <p:sp>
        <p:nvSpPr>
          <p:cNvPr id="62" name="TextBox 20"/>
          <p:cNvSpPr txBox="1"/>
          <p:nvPr/>
        </p:nvSpPr>
        <p:spPr>
          <a:xfrm>
            <a:off x="9339540" y="3071473"/>
            <a:ext cx="2362199"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GA, Adobe Photoshop, SPSS</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C3</a:t>
            </a:r>
            <a:r>
              <a:rPr lang="zh-CN" altLang="zh-CN" sz="800" dirty="0">
                <a:solidFill>
                  <a:schemeClr val="tx1">
                    <a:lumMod val="65000"/>
                    <a:lumOff val="35000"/>
                  </a:schemeClr>
                </a:solidFill>
                <a:latin typeface="+mn-lt"/>
                <a:ea typeface="+mn-ea"/>
                <a:cs typeface="+mn-ea"/>
                <a:sym typeface="+mn-lt"/>
              </a:rPr>
              <a:t>创意职场实战项目第一名，</a:t>
            </a:r>
            <a:r>
              <a:rPr lang="en-US" altLang="zh-CN" sz="800" dirty="0">
                <a:solidFill>
                  <a:schemeClr val="tx1">
                    <a:lumMod val="65000"/>
                    <a:lumOff val="35000"/>
                  </a:schemeClr>
                </a:solidFill>
                <a:latin typeface="+mn-lt"/>
                <a:ea typeface="+mn-ea"/>
                <a:cs typeface="+mn-ea"/>
                <a:sym typeface="+mn-lt"/>
              </a:rPr>
              <a:t>2019</a:t>
            </a:r>
            <a:r>
              <a:rPr lang="zh-CN" altLang="zh-CN" sz="800" dirty="0">
                <a:solidFill>
                  <a:schemeClr val="tx1">
                    <a:lumMod val="65000"/>
                    <a:lumOff val="35000"/>
                  </a:schemeClr>
                </a:solidFill>
                <a:latin typeface="+mn-lt"/>
                <a:ea typeface="+mn-ea"/>
                <a:cs typeface="+mn-ea"/>
                <a:sym typeface="+mn-lt"/>
              </a:rPr>
              <a:t>年Ｑ</a:t>
            </a:r>
            <a:r>
              <a:rPr lang="en-US" altLang="zh-CN" sz="800" dirty="0">
                <a:solidFill>
                  <a:schemeClr val="tx1">
                    <a:lumMod val="65000"/>
                    <a:lumOff val="35000"/>
                  </a:schemeClr>
                </a:solidFill>
                <a:latin typeface="+mn-lt"/>
                <a:ea typeface="+mn-ea"/>
                <a:cs typeface="+mn-ea"/>
                <a:sym typeface="+mn-lt"/>
              </a:rPr>
              <a:t>1 world cafe </a:t>
            </a:r>
            <a:r>
              <a:rPr lang="zh-CN" altLang="zh-CN" sz="800" dirty="0">
                <a:solidFill>
                  <a:schemeClr val="tx1">
                    <a:lumMod val="65000"/>
                    <a:lumOff val="35000"/>
                  </a:schemeClr>
                </a:solidFill>
                <a:latin typeface="+mn-lt"/>
                <a:ea typeface="+mn-ea"/>
                <a:cs typeface="+mn-ea"/>
                <a:sym typeface="+mn-lt"/>
              </a:rPr>
              <a:t>换桌论坛 表现优异奖</a:t>
            </a:r>
            <a:endParaRPr lang="en-US" altLang="zh-CN" sz="700" dirty="0">
              <a:solidFill>
                <a:schemeClr val="tx1">
                  <a:lumMod val="65000"/>
                  <a:lumOff val="35000"/>
                </a:schemeClr>
              </a:solidFill>
              <a:latin typeface="+mn-lt"/>
              <a:ea typeface="+mn-ea"/>
              <a:cs typeface="+mn-ea"/>
              <a:sym typeface="+mn-lt"/>
            </a:endParaRPr>
          </a:p>
        </p:txBody>
      </p:sp>
      <p:pic>
        <p:nvPicPr>
          <p:cNvPr id="5" name="Picture 4">
            <a:extLst>
              <a:ext uri="{FF2B5EF4-FFF2-40B4-BE49-F238E27FC236}">
                <a16:creationId xmlns:a16="http://schemas.microsoft.com/office/drawing/2014/main" id="{D5DA008A-CF73-40D5-AD2A-AFA4AA6A9ABF}"/>
              </a:ext>
            </a:extLst>
          </p:cNvPr>
          <p:cNvPicPr>
            <a:picLocks noChangeAspect="1"/>
          </p:cNvPicPr>
          <p:nvPr/>
        </p:nvPicPr>
        <p:blipFill rotWithShape="1">
          <a:blip r:embed="rId10">
            <a:extLst>
              <a:ext uri="{28A0092B-C50C-407E-A947-70E740481C1C}">
                <a14:useLocalDpi xmlns:a14="http://schemas.microsoft.com/office/drawing/2010/main" val="0"/>
              </a:ext>
            </a:extLst>
          </a:blip>
          <a:srcRect l="-1" r="-201" b="18802"/>
          <a:stretch/>
        </p:blipFill>
        <p:spPr>
          <a:xfrm>
            <a:off x="1389725" y="3819247"/>
            <a:ext cx="1199393" cy="1361717"/>
          </a:xfrm>
          <a:prstGeom prst="rect">
            <a:avLst/>
          </a:prstGeom>
        </p:spPr>
      </p:pic>
    </p:spTree>
    <p:extLst>
      <p:ext uri="{BB962C8B-B14F-4D97-AF65-F5344CB8AC3E}">
        <p14:creationId xmlns:p14="http://schemas.microsoft.com/office/powerpoint/2010/main" val="39090335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8FA11-F380-4A95-B0F3-8BD27FA950AE}"/>
              </a:ext>
            </a:extLst>
          </p:cNvPr>
          <p:cNvSpPr>
            <a:spLocks noGrp="1"/>
          </p:cNvSpPr>
          <p:nvPr>
            <p:ph type="title"/>
          </p:nvPr>
        </p:nvSpPr>
        <p:spPr/>
        <p:txBody>
          <a:bodyPr/>
          <a:lstStyle/>
          <a:p>
            <a:r>
              <a:rPr lang="zh-CN" altLang="en-US" dirty="0">
                <a:latin typeface="+mn-lt"/>
                <a:ea typeface="+mn-ea"/>
                <a:cs typeface="+mn-ea"/>
                <a:sym typeface="+mn-lt"/>
              </a:rPr>
              <a:t>不是链慈善么？</a:t>
            </a:r>
          </a:p>
        </p:txBody>
      </p:sp>
      <p:sp>
        <p:nvSpPr>
          <p:cNvPr id="3" name="内容占位符 2">
            <a:extLst>
              <a:ext uri="{FF2B5EF4-FFF2-40B4-BE49-F238E27FC236}">
                <a16:creationId xmlns:a16="http://schemas.microsoft.com/office/drawing/2014/main" id="{515EDC26-61D9-4449-9049-E24198133A87}"/>
              </a:ext>
            </a:extLst>
          </p:cNvPr>
          <p:cNvSpPr>
            <a:spLocks noGrp="1"/>
          </p:cNvSpPr>
          <p:nvPr>
            <p:ph idx="1"/>
          </p:nvPr>
        </p:nvSpPr>
        <p:spPr/>
        <p:txBody>
          <a:bodyPr/>
          <a:lstStyle/>
          <a:p>
            <a:pPr marL="285750" indent="-285750">
              <a:buFont typeface="Arial" panose="020B0604020202020204" pitchFamily="34" charset="0"/>
              <a:buChar char="•"/>
            </a:pPr>
            <a:r>
              <a:rPr lang="en-US" altLang="zh-CN" dirty="0">
                <a:cs typeface="+mn-ea"/>
                <a:sym typeface="+mn-lt"/>
              </a:rPr>
              <a:t>The project iterative process.
1.0 Good Heart Link: XJTLU Blockchain Application Innovation Award.
2.0 chain charity: the introduction of incentive mechanisms to expand the business team, breaking through technical difficulties.
3.0 Sync Study: Start with familiar areas of higher education and solve practical problems around you.
</a:t>
            </a:r>
          </a:p>
        </p:txBody>
      </p:sp>
      <p:pic>
        <p:nvPicPr>
          <p:cNvPr id="5" name="Picture 4">
            <a:extLst>
              <a:ext uri="{FF2B5EF4-FFF2-40B4-BE49-F238E27FC236}">
                <a16:creationId xmlns:a16="http://schemas.microsoft.com/office/drawing/2014/main" id="{3DAE0039-073A-4479-8DF5-5919A6C409B7}"/>
              </a:ext>
            </a:extLst>
          </p:cNvPr>
          <p:cNvPicPr>
            <a:picLocks noChangeAspect="1"/>
          </p:cNvPicPr>
          <p:nvPr/>
        </p:nvPicPr>
        <p:blipFill>
          <a:blip r:embed="rId3"/>
          <a:stretch>
            <a:fillRect/>
          </a:stretch>
        </p:blipFill>
        <p:spPr>
          <a:xfrm>
            <a:off x="5458162" y="3904398"/>
            <a:ext cx="2192252" cy="1275969"/>
          </a:xfrm>
          <a:prstGeom prst="rect">
            <a:avLst/>
          </a:prstGeom>
        </p:spPr>
      </p:pic>
      <p:pic>
        <p:nvPicPr>
          <p:cNvPr id="6" name="Picture 5">
            <a:extLst>
              <a:ext uri="{FF2B5EF4-FFF2-40B4-BE49-F238E27FC236}">
                <a16:creationId xmlns:a16="http://schemas.microsoft.com/office/drawing/2014/main" id="{EAF86632-447A-468F-9147-270B455E8E2C}"/>
              </a:ext>
            </a:extLst>
          </p:cNvPr>
          <p:cNvPicPr>
            <a:picLocks noChangeAspect="1"/>
          </p:cNvPicPr>
          <p:nvPr/>
        </p:nvPicPr>
        <p:blipFill>
          <a:blip r:embed="rId4"/>
          <a:stretch>
            <a:fillRect/>
          </a:stretch>
        </p:blipFill>
        <p:spPr>
          <a:xfrm>
            <a:off x="1421458" y="5116152"/>
            <a:ext cx="2765602" cy="1672502"/>
          </a:xfrm>
          <a:prstGeom prst="rect">
            <a:avLst/>
          </a:prstGeom>
        </p:spPr>
      </p:pic>
      <p:pic>
        <p:nvPicPr>
          <p:cNvPr id="2050" name="Picture 2">
            <a:extLst>
              <a:ext uri="{FF2B5EF4-FFF2-40B4-BE49-F238E27FC236}">
                <a16:creationId xmlns:a16="http://schemas.microsoft.com/office/drawing/2014/main" id="{8CC6C5FA-EA31-4A9E-952B-4F09C3D53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72089">
            <a:off x="8739480" y="4147836"/>
            <a:ext cx="1135066" cy="12555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1AE7CC6-3A37-4174-B48A-249B8647D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96002">
            <a:off x="5607734" y="5585517"/>
            <a:ext cx="976532" cy="1080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4285E7-E6E2-4653-8282-3FC7A057B97C}"/>
              </a:ext>
            </a:extLst>
          </p:cNvPr>
          <p:cNvPicPr>
            <a:picLocks noChangeAspect="1"/>
          </p:cNvPicPr>
          <p:nvPr/>
        </p:nvPicPr>
        <p:blipFill>
          <a:blip r:embed="rId6"/>
          <a:stretch>
            <a:fillRect/>
          </a:stretch>
        </p:blipFill>
        <p:spPr>
          <a:xfrm>
            <a:off x="9595985" y="1256416"/>
            <a:ext cx="2268642" cy="1224615"/>
          </a:xfrm>
          <a:prstGeom prst="rect">
            <a:avLst/>
          </a:prstGeom>
        </p:spPr>
      </p:pic>
    </p:spTree>
    <p:extLst>
      <p:ext uri="{BB962C8B-B14F-4D97-AF65-F5344CB8AC3E}">
        <p14:creationId xmlns:p14="http://schemas.microsoft.com/office/powerpoint/2010/main" val="3933523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91A84-D2D7-4365-80DA-DEC81A6E569A}"/>
              </a:ext>
            </a:extLst>
          </p:cNvPr>
          <p:cNvSpPr>
            <a:spLocks noGrp="1"/>
          </p:cNvSpPr>
          <p:nvPr>
            <p:ph type="title"/>
          </p:nvPr>
        </p:nvSpPr>
        <p:spPr/>
        <p:txBody>
          <a:bodyPr/>
          <a:lstStyle/>
          <a:p>
            <a:r>
              <a:rPr lang="zh-CN" altLang="en-US" dirty="0">
                <a:latin typeface="+mn-lt"/>
                <a:ea typeface="+mn-ea"/>
                <a:cs typeface="+mn-ea"/>
                <a:sym typeface="+mn-lt"/>
              </a:rPr>
              <a:t>都是在校学生，如何持久投入项目运营？</a:t>
            </a:r>
          </a:p>
        </p:txBody>
      </p:sp>
      <p:sp>
        <p:nvSpPr>
          <p:cNvPr id="3" name="内容占位符 2">
            <a:extLst>
              <a:ext uri="{FF2B5EF4-FFF2-40B4-BE49-F238E27FC236}">
                <a16:creationId xmlns:a16="http://schemas.microsoft.com/office/drawing/2014/main" id="{EC9EC993-AD06-4804-A69D-C8109DAA60B1}"/>
              </a:ext>
            </a:extLst>
          </p:cNvPr>
          <p:cNvSpPr>
            <a:spLocks noGrp="1"/>
          </p:cNvSpPr>
          <p:nvPr>
            <p:ph idx="1"/>
          </p:nvPr>
        </p:nvSpPr>
        <p:spPr>
          <a:xfrm>
            <a:off x="1678517" y="1844674"/>
            <a:ext cx="9793816" cy="4718783"/>
          </a:xfrm>
        </p:spPr>
        <p:txBody>
          <a:bodyPr/>
          <a:lstStyle/>
          <a:p>
            <a:pPr>
              <a:buFont typeface="Arial" panose="020B0604020202020204" pitchFamily="34" charset="0"/>
              <a:buChar char="•"/>
            </a:pPr>
            <a:r>
              <a:rPr lang="en-US" altLang="zh-CN" dirty="0">
                <a:cs typeface="+mn-ea"/>
                <a:sym typeface="+mn-lt"/>
              </a:rPr>
              <a:t>The independent completion of the venture project as the founder's graduation design, the four-year-old's continuous investment is guaranteed.
The partner acts as a corporate entity and has a plan to work and live in Suzhou after graduation.
Incentives within the Mission:
Participated in the November Internet Plus International Circuit and </a:t>
            </a:r>
            <a:r>
              <a:rPr lang="en-US" altLang="zh-CN" dirty="0" err="1">
                <a:cs typeface="+mn-ea"/>
                <a:sym typeface="+mn-lt"/>
              </a:rPr>
              <a:t>Xipu</a:t>
            </a:r>
            <a:r>
              <a:rPr lang="en-US" altLang="zh-CN" dirty="0">
                <a:cs typeface="+mn-ea"/>
                <a:sym typeface="+mn-lt"/>
              </a:rPr>
              <a:t> Innovation and Entrepreneurship Competition, and achieved phased results.
Invention and paper collaboration mechanism: Because most of </a:t>
            </a:r>
            <a:r>
              <a:rPr lang="en-US" altLang="zh-CN" dirty="0" err="1">
                <a:cs typeface="+mn-ea"/>
                <a:sym typeface="+mn-lt"/>
              </a:rPr>
              <a:t>Xipu</a:t>
            </a:r>
            <a:r>
              <a:rPr lang="en-US" altLang="zh-CN" dirty="0">
                <a:cs typeface="+mn-ea"/>
                <a:sym typeface="+mn-lt"/>
              </a:rPr>
              <a:t> students want to apply for graduate school, we produce scientific research results through collaborative papers, patent forms, which are beneficial to students.
Your favorite career model mechanism: By modeling students' favorite career models, they stimulate students' intrinsic motivations to participate in the process of modelbuilding.
Forms of team external collaboration (distributed model building process):
Collaboration with employment office: HR interview form through the Employment Office's workplace network to build a model to assist the Employment Office in counseling.
Work with the SCDA (Career Development Association): A way to model collaboration with your target career.
And off-campus tutors: communicate in a model manner, and out-of-school mentors identify more specialized students, who build more accurate career models.
Project profitability:
Course drainage platform.
The value of the model itself.
Enterprise drainage platform.
</a:t>
            </a:r>
          </a:p>
        </p:txBody>
      </p:sp>
    </p:spTree>
    <p:extLst>
      <p:ext uri="{BB962C8B-B14F-4D97-AF65-F5344CB8AC3E}">
        <p14:creationId xmlns:p14="http://schemas.microsoft.com/office/powerpoint/2010/main" val="243624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194F1-9ECC-4F9D-9C67-A5E0C63F3B6C}"/>
              </a:ext>
            </a:extLst>
          </p:cNvPr>
          <p:cNvSpPr>
            <a:spLocks noGrp="1"/>
          </p:cNvSpPr>
          <p:nvPr>
            <p:ph type="title"/>
          </p:nvPr>
        </p:nvSpPr>
        <p:spPr/>
        <p:txBody>
          <a:bodyPr/>
          <a:lstStyle/>
          <a:p>
            <a:r>
              <a:rPr lang="en-US" altLang="zh-CN" dirty="0">
                <a:latin typeface="+mn-lt"/>
                <a:ea typeface="+mn-ea"/>
                <a:cs typeface="+mn-ea"/>
                <a:sym typeface="+mn-lt"/>
              </a:rPr>
              <a:t>Conclusion.
</a:t>
            </a:r>
            <a:endParaRPr lang="zh-CN" altLang="en-US" dirty="0">
              <a:latin typeface="+mn-lt"/>
              <a:ea typeface="+mn-ea"/>
              <a:cs typeface="+mn-ea"/>
              <a:sym typeface="+mn-lt"/>
            </a:endParaRPr>
          </a:p>
        </p:txBody>
      </p:sp>
      <p:sp>
        <p:nvSpPr>
          <p:cNvPr id="3" name="文本占位符 2">
            <a:extLst>
              <a:ext uri="{FF2B5EF4-FFF2-40B4-BE49-F238E27FC236}">
                <a16:creationId xmlns:a16="http://schemas.microsoft.com/office/drawing/2014/main" id="{32F77906-39BC-414A-99AD-8FAB50F37412}"/>
              </a:ext>
            </a:extLst>
          </p:cNvPr>
          <p:cNvSpPr>
            <a:spLocks noGrp="1"/>
          </p:cNvSpPr>
          <p:nvPr>
            <p:ph type="body" idx="1"/>
          </p:nvPr>
        </p:nvSpPr>
        <p:spPr>
          <a:xfrm>
            <a:off x="914400" y="2906714"/>
            <a:ext cx="10363200" cy="1500187"/>
          </a:xfrm>
        </p:spPr>
        <p:txBody>
          <a:bodyPr/>
          <a:lstStyle/>
          <a:p>
            <a:endParaRPr lang="zh-CN" altLang="en-US">
              <a:cs typeface="+mn-ea"/>
              <a:sym typeface="+mn-lt"/>
            </a:endParaRPr>
          </a:p>
        </p:txBody>
      </p:sp>
    </p:spTree>
    <p:extLst>
      <p:ext uri="{BB962C8B-B14F-4D97-AF65-F5344CB8AC3E}">
        <p14:creationId xmlns:p14="http://schemas.microsoft.com/office/powerpoint/2010/main" val="387408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74085-AD88-44F1-BD63-9AB62FCC3CDD}"/>
              </a:ext>
            </a:extLst>
          </p:cNvPr>
          <p:cNvSpPr>
            <a:spLocks noGrp="1"/>
          </p:cNvSpPr>
          <p:nvPr>
            <p:ph type="title"/>
          </p:nvPr>
        </p:nvSpPr>
        <p:spPr>
          <a:xfrm>
            <a:off x="1678517" y="282575"/>
            <a:ext cx="9884833" cy="914400"/>
          </a:xfrm>
        </p:spPr>
        <p:txBody>
          <a:bodyPr/>
          <a:lstStyle/>
          <a:p>
            <a:r>
              <a:rPr lang="en-US" altLang="zh-CN" dirty="0">
                <a:latin typeface="+mn-lt"/>
                <a:ea typeface="+mn-ea"/>
                <a:cs typeface="+mn-ea"/>
                <a:sym typeface="+mn-lt"/>
              </a:rPr>
              <a:t>If you were shortlisted, how would you use the fund?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78A96D6C-27C6-4FED-94D0-0E8BF2DE6461}"/>
              </a:ext>
            </a:extLst>
          </p:cNvPr>
          <p:cNvSpPr>
            <a:spLocks noGrp="1"/>
          </p:cNvSpPr>
          <p:nvPr>
            <p:ph idx="1"/>
          </p:nvPr>
        </p:nvSpPr>
        <p:spPr/>
        <p:txBody>
          <a:bodyPr/>
          <a:lstStyle/>
          <a:p>
            <a:pPr>
              <a:buFont typeface="Arial" panose="020B0604020202020204" pitchFamily="34" charset="0"/>
              <a:buChar char="•"/>
            </a:pPr>
            <a:r>
              <a:rPr lang="en-US" altLang="zh-CN" dirty="0">
                <a:latin typeface="+mj-lt"/>
                <a:cs typeface="+mn-ea"/>
                <a:sym typeface="+mn-lt"/>
              </a:rPr>
              <a:t>Student evaluation model
Mini program development
Game Development
Server Maintenance
Patents and Trademarks
Marketing
Incubator Renting
M</a:t>
            </a:r>
            <a:r>
              <a:rPr lang="en-US" altLang="zh-CN" dirty="0">
                <a:effectLst/>
                <a:latin typeface="+mj-lt"/>
              </a:rPr>
              <a:t>aintenance</a:t>
            </a:r>
            <a:r>
              <a:rPr lang="en-US" altLang="zh-CN" dirty="0">
                <a:latin typeface="+mj-lt"/>
                <a:cs typeface="+mn-ea"/>
                <a:sym typeface="+mn-lt"/>
              </a:rPr>
              <a:t> Salary</a:t>
            </a:r>
          </a:p>
        </p:txBody>
      </p:sp>
      <p:pic>
        <p:nvPicPr>
          <p:cNvPr id="4" name="Picture 3">
            <a:extLst>
              <a:ext uri="{FF2B5EF4-FFF2-40B4-BE49-F238E27FC236}">
                <a16:creationId xmlns:a16="http://schemas.microsoft.com/office/drawing/2014/main" id="{BD295A53-64B0-48F9-A1B1-B6E6AC4E2BB1}"/>
              </a:ext>
            </a:extLst>
          </p:cNvPr>
          <p:cNvPicPr>
            <a:picLocks noChangeAspect="1"/>
          </p:cNvPicPr>
          <p:nvPr/>
        </p:nvPicPr>
        <p:blipFill>
          <a:blip r:embed="rId3"/>
          <a:stretch>
            <a:fillRect/>
          </a:stretch>
        </p:blipFill>
        <p:spPr>
          <a:xfrm>
            <a:off x="4685357" y="4513325"/>
            <a:ext cx="3078627" cy="1868495"/>
          </a:xfrm>
          <a:prstGeom prst="rect">
            <a:avLst/>
          </a:prstGeom>
        </p:spPr>
      </p:pic>
      <p:pic>
        <p:nvPicPr>
          <p:cNvPr id="5" name="Picture 4">
            <a:extLst>
              <a:ext uri="{FF2B5EF4-FFF2-40B4-BE49-F238E27FC236}">
                <a16:creationId xmlns:a16="http://schemas.microsoft.com/office/drawing/2014/main" id="{BFE8604B-4F76-442F-B0B4-D77C63821919}"/>
              </a:ext>
            </a:extLst>
          </p:cNvPr>
          <p:cNvPicPr>
            <a:picLocks noChangeAspect="1"/>
          </p:cNvPicPr>
          <p:nvPr/>
        </p:nvPicPr>
        <p:blipFill>
          <a:blip r:embed="rId4"/>
          <a:stretch>
            <a:fillRect/>
          </a:stretch>
        </p:blipFill>
        <p:spPr>
          <a:xfrm>
            <a:off x="7621461" y="1675091"/>
            <a:ext cx="3762375" cy="2095500"/>
          </a:xfrm>
          <a:prstGeom prst="rect">
            <a:avLst/>
          </a:prstGeom>
        </p:spPr>
      </p:pic>
      <p:pic>
        <p:nvPicPr>
          <p:cNvPr id="6" name="Picture 5">
            <a:extLst>
              <a:ext uri="{FF2B5EF4-FFF2-40B4-BE49-F238E27FC236}">
                <a16:creationId xmlns:a16="http://schemas.microsoft.com/office/drawing/2014/main" id="{C8C0B278-179D-4236-A5E7-38223CBE6505}"/>
              </a:ext>
            </a:extLst>
          </p:cNvPr>
          <p:cNvPicPr>
            <a:picLocks noChangeAspect="1"/>
          </p:cNvPicPr>
          <p:nvPr/>
        </p:nvPicPr>
        <p:blipFill>
          <a:blip r:embed="rId5"/>
          <a:stretch>
            <a:fillRect/>
          </a:stretch>
        </p:blipFill>
        <p:spPr>
          <a:xfrm>
            <a:off x="1902910" y="4513325"/>
            <a:ext cx="2827327" cy="1944294"/>
          </a:xfrm>
          <a:prstGeom prst="rect">
            <a:avLst/>
          </a:prstGeom>
        </p:spPr>
      </p:pic>
      <p:pic>
        <p:nvPicPr>
          <p:cNvPr id="7" name="Picture 6">
            <a:extLst>
              <a:ext uri="{FF2B5EF4-FFF2-40B4-BE49-F238E27FC236}">
                <a16:creationId xmlns:a16="http://schemas.microsoft.com/office/drawing/2014/main" id="{7D8D3EDC-E0DC-46BC-A100-23FC6E118834}"/>
              </a:ext>
            </a:extLst>
          </p:cNvPr>
          <p:cNvPicPr>
            <a:picLocks noChangeAspect="1"/>
          </p:cNvPicPr>
          <p:nvPr/>
        </p:nvPicPr>
        <p:blipFill>
          <a:blip r:embed="rId6"/>
          <a:stretch>
            <a:fillRect/>
          </a:stretch>
        </p:blipFill>
        <p:spPr>
          <a:xfrm>
            <a:off x="5079360" y="1677980"/>
            <a:ext cx="2600325" cy="2114550"/>
          </a:xfrm>
          <a:prstGeom prst="rect">
            <a:avLst/>
          </a:prstGeom>
        </p:spPr>
      </p:pic>
      <p:pic>
        <p:nvPicPr>
          <p:cNvPr id="8" name="Picture 7">
            <a:extLst>
              <a:ext uri="{FF2B5EF4-FFF2-40B4-BE49-F238E27FC236}">
                <a16:creationId xmlns:a16="http://schemas.microsoft.com/office/drawing/2014/main" id="{FBA0BCD2-6959-409F-A419-6A496BA1333F}"/>
              </a:ext>
            </a:extLst>
          </p:cNvPr>
          <p:cNvPicPr>
            <a:picLocks noChangeAspect="1"/>
          </p:cNvPicPr>
          <p:nvPr/>
        </p:nvPicPr>
        <p:blipFill>
          <a:blip r:embed="rId7"/>
          <a:stretch>
            <a:fillRect/>
          </a:stretch>
        </p:blipFill>
        <p:spPr>
          <a:xfrm>
            <a:off x="8160833" y="4416146"/>
            <a:ext cx="2914650" cy="1533525"/>
          </a:xfrm>
          <a:prstGeom prst="rect">
            <a:avLst/>
          </a:prstGeom>
        </p:spPr>
      </p:pic>
    </p:spTree>
    <p:extLst>
      <p:ext uri="{BB962C8B-B14F-4D97-AF65-F5344CB8AC3E}">
        <p14:creationId xmlns:p14="http://schemas.microsoft.com/office/powerpoint/2010/main" val="16960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1653-875E-4A01-BC6A-69D6955AF717}"/>
              </a:ext>
            </a:extLst>
          </p:cNvPr>
          <p:cNvSpPr>
            <a:spLocks noGrp="1"/>
          </p:cNvSpPr>
          <p:nvPr>
            <p:ph type="title"/>
          </p:nvPr>
        </p:nvSpPr>
        <p:spPr/>
        <p:txBody>
          <a:bodyPr/>
          <a:lstStyle/>
          <a:p>
            <a:r>
              <a:rPr lang="en-US" altLang="zh-CN" dirty="0">
                <a:latin typeface="+mn-lt"/>
                <a:ea typeface="+mn-ea"/>
                <a:cs typeface="+mn-ea"/>
                <a:sym typeface="+mn-lt"/>
              </a:rPr>
              <a:t>Finally, I want to say.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CFF595CF-F785-415B-955C-4B2DA229BB42}"/>
              </a:ext>
            </a:extLst>
          </p:cNvPr>
          <p:cNvSpPr>
            <a:spLocks noGrp="1"/>
          </p:cNvSpPr>
          <p:nvPr>
            <p:ph idx="1"/>
          </p:nvPr>
        </p:nvSpPr>
        <p:spPr/>
        <p:txBody>
          <a:bodyPr/>
          <a:lstStyle/>
          <a:p>
            <a:pPr>
              <a:buFont typeface="Arial" panose="020B0604020202020204" pitchFamily="34" charset="0"/>
              <a:buChar char="•"/>
            </a:pPr>
            <a:r>
              <a:rPr lang="en-US" altLang="zh-CN" sz="2400" dirty="0">
                <a:cs typeface="+mn-ea"/>
                <a:sym typeface="+mn-lt"/>
              </a:rPr>
              <a:t>We firmly believe that </a:t>
            </a:r>
            <a:r>
              <a:rPr lang="en-US" altLang="zh-CN" sz="2400" dirty="0" err="1">
                <a:cs typeface="+mn-ea"/>
                <a:sym typeface="+mn-lt"/>
              </a:rPr>
              <a:t>Xipu</a:t>
            </a:r>
            <a:r>
              <a:rPr lang="en-US" altLang="zh-CN" sz="2400" dirty="0">
                <a:cs typeface="+mn-ea"/>
                <a:sym typeface="+mn-lt"/>
              </a:rPr>
              <a:t> </a:t>
            </a:r>
            <a:r>
              <a:rPr lang="en-US" altLang="zh-CN" sz="2400" dirty="0" err="1">
                <a:cs typeface="+mn-ea"/>
                <a:sym typeface="+mn-lt"/>
              </a:rPr>
              <a:t>Syntegrative</a:t>
            </a:r>
            <a:r>
              <a:rPr lang="en-US" altLang="zh-CN" sz="2400" dirty="0">
                <a:cs typeface="+mn-ea"/>
                <a:sym typeface="+mn-lt"/>
              </a:rPr>
              <a:t> Education concept is more suitable for the development of contemporary college students, Sync Study is willing to contribute a force!
Everything is on the way.
</a:t>
            </a:r>
          </a:p>
        </p:txBody>
      </p:sp>
      <p:pic>
        <p:nvPicPr>
          <p:cNvPr id="4" name="Picture 3">
            <a:extLst>
              <a:ext uri="{FF2B5EF4-FFF2-40B4-BE49-F238E27FC236}">
                <a16:creationId xmlns:a16="http://schemas.microsoft.com/office/drawing/2014/main" id="{B5182E08-5252-45F9-85CA-37DFB4A854E3}"/>
              </a:ext>
            </a:extLst>
          </p:cNvPr>
          <p:cNvPicPr>
            <a:picLocks noChangeAspect="1"/>
          </p:cNvPicPr>
          <p:nvPr/>
        </p:nvPicPr>
        <p:blipFill>
          <a:blip r:embed="rId3"/>
          <a:stretch>
            <a:fillRect/>
          </a:stretch>
        </p:blipFill>
        <p:spPr>
          <a:xfrm>
            <a:off x="4098544" y="3583959"/>
            <a:ext cx="4265692" cy="2386756"/>
          </a:xfrm>
          <a:prstGeom prst="rect">
            <a:avLst/>
          </a:prstGeom>
        </p:spPr>
      </p:pic>
    </p:spTree>
    <p:extLst>
      <p:ext uri="{BB962C8B-B14F-4D97-AF65-F5344CB8AC3E}">
        <p14:creationId xmlns:p14="http://schemas.microsoft.com/office/powerpoint/2010/main" val="184740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909559-1204-4811-AD25-CD0AC1315E34}"/>
              </a:ext>
            </a:extLst>
          </p:cNvPr>
          <p:cNvSpPr>
            <a:spLocks noGrp="1"/>
          </p:cNvSpPr>
          <p:nvPr>
            <p:ph type="ctrTitle"/>
          </p:nvPr>
        </p:nvSpPr>
        <p:spPr>
          <a:xfrm>
            <a:off x="1296802" y="1603005"/>
            <a:ext cx="9598396" cy="3651990"/>
          </a:xfrm>
        </p:spPr>
        <p:txBody>
          <a:bodyPr/>
          <a:lstStyle/>
          <a:p>
            <a:pPr algn="ctr"/>
            <a:br>
              <a:rPr lang="en-US" altLang="zh-CN" dirty="0">
                <a:latin typeface="+mn-lt"/>
                <a:ea typeface="+mn-ea"/>
                <a:cs typeface="+mn-ea"/>
                <a:sym typeface="+mn-lt"/>
              </a:rPr>
            </a:br>
            <a:r>
              <a:rPr lang="en-US" altLang="zh-CN" dirty="0">
                <a:latin typeface="+mn-lt"/>
                <a:ea typeface="+mn-ea"/>
                <a:cs typeface="+mn-ea"/>
                <a:sym typeface="+mn-lt"/>
              </a:rPr>
              <a:t>We need Angel Funds and</a:t>
            </a:r>
            <a:br>
              <a:rPr lang="en-US" altLang="zh-CN" dirty="0">
                <a:latin typeface="+mn-lt"/>
                <a:ea typeface="+mn-ea"/>
                <a:cs typeface="+mn-ea"/>
                <a:sym typeface="+mn-lt"/>
              </a:rPr>
            </a:br>
            <a:r>
              <a:rPr lang="en-US" altLang="zh-CN" dirty="0">
                <a:latin typeface="+mn-lt"/>
                <a:ea typeface="+mn-ea"/>
                <a:cs typeface="+mn-ea"/>
                <a:sym typeface="+mn-lt"/>
              </a:rPr>
              <a:t> Expert judges’ help</a:t>
            </a:r>
            <a:br>
              <a:rPr lang="en-US" altLang="zh-CN" dirty="0">
                <a:latin typeface="+mn-lt"/>
                <a:ea typeface="+mn-ea"/>
                <a:cs typeface="+mn-ea"/>
                <a:sym typeface="+mn-lt"/>
              </a:rPr>
            </a:br>
            <a:r>
              <a:rPr lang="en-US" altLang="zh-CN" dirty="0">
                <a:latin typeface="+mn-lt"/>
                <a:ea typeface="+mn-ea"/>
                <a:cs typeface="+mn-ea"/>
                <a:sym typeface="+mn-lt"/>
              </a:rPr>
              <a:t>Thank you
</a:t>
            </a:r>
            <a:endParaRPr lang="zh-CN" altLang="en-US" dirty="0">
              <a:latin typeface="+mn-lt"/>
              <a:ea typeface="+mn-ea"/>
              <a:cs typeface="+mn-ea"/>
              <a:sym typeface="+mn-lt"/>
            </a:endParaRPr>
          </a:p>
        </p:txBody>
      </p:sp>
      <p:sp>
        <p:nvSpPr>
          <p:cNvPr id="5" name="副标题 4">
            <a:extLst>
              <a:ext uri="{FF2B5EF4-FFF2-40B4-BE49-F238E27FC236}">
                <a16:creationId xmlns:a16="http://schemas.microsoft.com/office/drawing/2014/main" id="{D7D05D8F-4665-44DF-9000-F9FACAB1F52E}"/>
              </a:ext>
            </a:extLst>
          </p:cNvPr>
          <p:cNvSpPr>
            <a:spLocks noGrp="1"/>
          </p:cNvSpPr>
          <p:nvPr>
            <p:ph type="subTitle" idx="1"/>
          </p:nvPr>
        </p:nvSpPr>
        <p:spPr>
          <a:xfrm>
            <a:off x="4492215" y="4528458"/>
            <a:ext cx="3207570" cy="1821853"/>
          </a:xfrm>
        </p:spPr>
        <p:txBody>
          <a:bodyPr/>
          <a:lstStyle/>
          <a:p>
            <a:r>
              <a:rPr lang="en-US" altLang="zh-CN" sz="3000" dirty="0">
                <a:cs typeface="+mn-ea"/>
                <a:sym typeface="+mn-lt"/>
              </a:rPr>
              <a:t>Sync Study Team</a:t>
            </a:r>
            <a:endParaRPr lang="zh-CN" altLang="en-US" sz="3000" dirty="0">
              <a:cs typeface="+mn-ea"/>
              <a:sym typeface="+mn-lt"/>
            </a:endParaRPr>
          </a:p>
        </p:txBody>
      </p:sp>
    </p:spTree>
    <p:extLst>
      <p:ext uri="{BB962C8B-B14F-4D97-AF65-F5344CB8AC3E}">
        <p14:creationId xmlns:p14="http://schemas.microsoft.com/office/powerpoint/2010/main" val="193674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09992-19EB-43F7-A159-065E159A1912}"/>
              </a:ext>
            </a:extLst>
          </p:cNvPr>
          <p:cNvSpPr>
            <a:spLocks noGrp="1"/>
          </p:cNvSpPr>
          <p:nvPr>
            <p:ph type="title"/>
          </p:nvPr>
        </p:nvSpPr>
        <p:spPr/>
        <p:txBody>
          <a:bodyPr/>
          <a:lstStyle/>
          <a:p>
            <a:r>
              <a:rPr lang="en-US" altLang="zh-CN" dirty="0">
                <a:latin typeface="+mn-lt"/>
                <a:ea typeface="+mn-ea"/>
                <a:cs typeface="+mn-ea"/>
                <a:sym typeface="+mn-lt"/>
              </a:rPr>
              <a:t>From charity to higher education.</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27A54F8-5E4C-4FAA-8749-6F8431B1B094}"/>
              </a:ext>
            </a:extLst>
          </p:cNvPr>
          <p:cNvSpPr>
            <a:spLocks noGrp="1"/>
          </p:cNvSpPr>
          <p:nvPr>
            <p:ph idx="1"/>
          </p:nvPr>
        </p:nvSpPr>
        <p:spPr>
          <a:xfrm>
            <a:off x="1678517" y="1844674"/>
            <a:ext cx="10353756" cy="3874721"/>
          </a:xfrm>
        </p:spPr>
        <p:txBody>
          <a:bodyPr/>
          <a:lstStyle/>
          <a:p>
            <a:pPr>
              <a:buFont typeface="Arial" panose="020B0604020202020204" pitchFamily="34" charset="0"/>
              <a:buChar char="•"/>
            </a:pPr>
            <a:r>
              <a:rPr lang="en-US" altLang="zh-CN" sz="2400" dirty="0">
                <a:cs typeface="+mn-ea"/>
                <a:sym typeface="+mn-lt"/>
              </a:rPr>
              <a:t>Entrepreneurship starts in areas of familiarity: higher education.
"The management challenge facing humanity in the 21st century is how to improve the efficiency of knowledge workers and knowledge organizations"
                                                                                 ------- Drucker.
University education and corporate demand are not closely integrated.
Even if you fully learn your knowledge in class, there is a lack of professional industry training during the interview.
As myself, as top3 in the CSSE, I still have enough to do so in the face of job interviews with software engineers.</a:t>
            </a:r>
            <a:endParaRPr lang="en-US" altLang="zh-CN" sz="2400" b="1" dirty="0">
              <a:cs typeface="+mn-ea"/>
              <a:sym typeface="+mn-lt"/>
            </a:endParaRPr>
          </a:p>
        </p:txBody>
      </p:sp>
    </p:spTree>
    <p:extLst>
      <p:ext uri="{BB962C8B-B14F-4D97-AF65-F5344CB8AC3E}">
        <p14:creationId xmlns:p14="http://schemas.microsoft.com/office/powerpoint/2010/main" val="342810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FD273F-D529-44CF-BE8E-29309B42C0BD}"/>
              </a:ext>
            </a:extLst>
          </p:cNvPr>
          <p:cNvSpPr>
            <a:spLocks noGrp="1"/>
          </p:cNvSpPr>
          <p:nvPr>
            <p:ph type="title"/>
          </p:nvPr>
        </p:nvSpPr>
        <p:spPr/>
        <p:txBody>
          <a:bodyPr/>
          <a:lstStyle/>
          <a:p>
            <a:r>
              <a:rPr lang="en-US" altLang="zh-CN" dirty="0">
                <a:latin typeface="+mn-lt"/>
                <a:ea typeface="+mn-ea"/>
                <a:cs typeface="+mn-ea"/>
                <a:sym typeface="+mn-lt"/>
              </a:rPr>
              <a:t>Industry pain points.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FCACB00C-93D5-4954-AC7F-1EDE5F80D3FE}"/>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74068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B1C251-48F8-4875-93C7-6FE0E1B7F4D7}"/>
              </a:ext>
            </a:extLst>
          </p:cNvPr>
          <p:cNvSpPr>
            <a:spLocks noGrp="1"/>
          </p:cNvSpPr>
          <p:nvPr>
            <p:ph type="title"/>
          </p:nvPr>
        </p:nvSpPr>
        <p:spPr/>
        <p:txBody>
          <a:bodyPr/>
          <a:lstStyle/>
          <a:p>
            <a:r>
              <a:rPr lang="en-US" altLang="zh-CN" sz="3200" dirty="0">
                <a:cs typeface="+mn-ea"/>
                <a:sym typeface="+mn-lt"/>
              </a:rPr>
              <a:t>Pain point</a:t>
            </a:r>
            <a:endParaRPr lang="en-US" dirty="0"/>
          </a:p>
        </p:txBody>
      </p:sp>
      <p:pic>
        <p:nvPicPr>
          <p:cNvPr id="2054" name="Picture 6" descr="Difference Between Further And Higher Education | Success At School">
            <a:extLst>
              <a:ext uri="{FF2B5EF4-FFF2-40B4-BE49-F238E27FC236}">
                <a16:creationId xmlns:a16="http://schemas.microsoft.com/office/drawing/2014/main" id="{AAA90C8E-BBDC-4AA3-8EF9-DCF9C0383EF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38703" y="2345938"/>
            <a:ext cx="4794250" cy="3077092"/>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323F7B87-2576-46D0-BE62-7AEB4FFA8CD3}"/>
              </a:ext>
            </a:extLst>
          </p:cNvPr>
          <p:cNvPicPr>
            <a:picLocks noGrp="1" noChangeAspect="1"/>
          </p:cNvPicPr>
          <p:nvPr>
            <p:ph sz="half" idx="2"/>
          </p:nvPr>
        </p:nvPicPr>
        <p:blipFill>
          <a:blip r:embed="rId4"/>
          <a:stretch>
            <a:fillRect/>
          </a:stretch>
        </p:blipFill>
        <p:spPr>
          <a:xfrm>
            <a:off x="7356371" y="1520825"/>
            <a:ext cx="4537849" cy="3816350"/>
          </a:xfrm>
          <a:prstGeom prst="rect">
            <a:avLst/>
          </a:prstGeom>
        </p:spPr>
      </p:pic>
      <p:sp>
        <p:nvSpPr>
          <p:cNvPr id="10" name="TextBox 9">
            <a:extLst>
              <a:ext uri="{FF2B5EF4-FFF2-40B4-BE49-F238E27FC236}">
                <a16:creationId xmlns:a16="http://schemas.microsoft.com/office/drawing/2014/main" id="{177E4067-D24F-48C9-9426-B13102CDF503}"/>
              </a:ext>
            </a:extLst>
          </p:cNvPr>
          <p:cNvSpPr txBox="1"/>
          <p:nvPr/>
        </p:nvSpPr>
        <p:spPr>
          <a:xfrm>
            <a:off x="6096000" y="4033381"/>
            <a:ext cx="833883" cy="461665"/>
          </a:xfrm>
          <a:prstGeom prst="rect">
            <a:avLst/>
          </a:prstGeom>
          <a:noFill/>
        </p:spPr>
        <p:txBody>
          <a:bodyPr wrap="none" rtlCol="0">
            <a:spAutoFit/>
          </a:bodyPr>
          <a:lstStyle/>
          <a:p>
            <a:r>
              <a:rPr lang="en-US" dirty="0"/>
              <a:t>GAP</a:t>
            </a:r>
          </a:p>
        </p:txBody>
      </p:sp>
    </p:spTree>
    <p:extLst>
      <p:ext uri="{BB962C8B-B14F-4D97-AF65-F5344CB8AC3E}">
        <p14:creationId xmlns:p14="http://schemas.microsoft.com/office/powerpoint/2010/main" val="185796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13C5E-E1E2-445D-BE96-305E39FBA1C1}"/>
              </a:ext>
            </a:extLst>
          </p:cNvPr>
          <p:cNvSpPr>
            <a:spLocks noGrp="1"/>
          </p:cNvSpPr>
          <p:nvPr>
            <p:ph type="title"/>
          </p:nvPr>
        </p:nvSpPr>
        <p:spPr/>
        <p:txBody>
          <a:bodyPr/>
          <a:lstStyle/>
          <a:p>
            <a:r>
              <a:rPr lang="en-US" altLang="zh-CN" dirty="0">
                <a:latin typeface="+mn-lt"/>
                <a:ea typeface="+mn-ea"/>
                <a:cs typeface="+mn-ea"/>
                <a:sym typeface="+mn-lt"/>
              </a:rPr>
              <a:t>Is there no solution now?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616E3142-7F1C-4818-9F4C-62B6120F969E}"/>
              </a:ext>
            </a:extLst>
          </p:cNvPr>
          <p:cNvSpPr>
            <a:spLocks noGrp="1"/>
          </p:cNvSpPr>
          <p:nvPr>
            <p:ph idx="1"/>
          </p:nvPr>
        </p:nvSpPr>
        <p:spPr>
          <a:xfrm>
            <a:off x="1024304" y="1844673"/>
            <a:ext cx="11917973" cy="6109353"/>
          </a:xfrm>
        </p:spPr>
        <p:txBody>
          <a:bodyPr>
            <a:noAutofit/>
          </a:bodyPr>
          <a:lstStyle/>
          <a:p>
            <a:pPr>
              <a:buFont typeface="Arial" panose="020B0604020202020204" pitchFamily="34" charset="0"/>
              <a:buChar char="•"/>
            </a:pPr>
            <a:r>
              <a:rPr lang="en-US" altLang="zh-CN" sz="2400" b="1" dirty="0">
                <a:cs typeface="+mn-ea"/>
                <a:sym typeface="+mn-lt"/>
              </a:rPr>
              <a:t>Yes.
Lectures, assessments, and coaching at the Career Development Center.</a:t>
            </a:r>
          </a:p>
          <a:p>
            <a:pPr>
              <a:buFont typeface="Arial" panose="020B0604020202020204" pitchFamily="34" charset="0"/>
              <a:buChar char="•"/>
            </a:pPr>
            <a:r>
              <a:rPr lang="en-US" altLang="zh-CN" sz="2400" b="1" dirty="0">
                <a:cs typeface="+mn-ea"/>
                <a:sym typeface="+mn-lt"/>
              </a:rPr>
              <a:t>LinkedIn, 58: Job finding APP</a:t>
            </a:r>
          </a:p>
          <a:p>
            <a:pPr>
              <a:buFont typeface="Arial" panose="020B0604020202020204" pitchFamily="34" charset="0"/>
              <a:buChar char="•"/>
            </a:pPr>
            <a:r>
              <a:rPr lang="en-US" altLang="zh-CN" sz="2400" b="1" dirty="0">
                <a:cs typeface="+mn-ea"/>
                <a:sym typeface="+mn-lt"/>
              </a:rPr>
              <a:t>
However, there are two pain points:
The information is fragmented and incomplete.
No lectures, no understanding. I've never heard a lecture from a product manager.
I don't know how to do it.
Even if you hear the relevant lectures, </a:t>
            </a:r>
          </a:p>
          <a:p>
            <a:pPr>
              <a:buFont typeface="Arial" panose="020B0604020202020204" pitchFamily="34" charset="0"/>
              <a:buChar char="•"/>
            </a:pPr>
            <a:r>
              <a:rPr lang="en-US" altLang="zh-CN" sz="2400" b="1" dirty="0">
                <a:cs typeface="+mn-ea"/>
                <a:sym typeface="+mn-lt"/>
              </a:rPr>
              <a:t>They do not fit in my development path
Assessment APP: from interest to professional.
Job search APP: from professional ability to job</a:t>
            </a:r>
          </a:p>
          <a:p>
            <a:pPr>
              <a:buFont typeface="Arial" panose="020B0604020202020204" pitchFamily="34" charset="0"/>
              <a:buChar char="•"/>
            </a:pPr>
            <a:r>
              <a:rPr lang="en-US" altLang="zh-CN" sz="2400" b="1" dirty="0">
                <a:cs typeface="+mn-ea"/>
                <a:sym typeface="+mn-lt"/>
              </a:rPr>
              <a:t>We: from major to professional ability.
</a:t>
            </a:r>
          </a:p>
        </p:txBody>
      </p:sp>
      <p:pic>
        <p:nvPicPr>
          <p:cNvPr id="4" name="Picture 3">
            <a:extLst>
              <a:ext uri="{FF2B5EF4-FFF2-40B4-BE49-F238E27FC236}">
                <a16:creationId xmlns:a16="http://schemas.microsoft.com/office/drawing/2014/main" id="{DB3CD961-C5C9-48C1-B828-3B7E8E9231FC}"/>
              </a:ext>
            </a:extLst>
          </p:cNvPr>
          <p:cNvPicPr>
            <a:picLocks noChangeAspect="1"/>
          </p:cNvPicPr>
          <p:nvPr/>
        </p:nvPicPr>
        <p:blipFill>
          <a:blip r:embed="rId3"/>
          <a:stretch>
            <a:fillRect/>
          </a:stretch>
        </p:blipFill>
        <p:spPr>
          <a:xfrm>
            <a:off x="5765800" y="260350"/>
            <a:ext cx="1619250" cy="1666875"/>
          </a:xfrm>
          <a:prstGeom prst="rect">
            <a:avLst/>
          </a:prstGeom>
        </p:spPr>
      </p:pic>
      <p:pic>
        <p:nvPicPr>
          <p:cNvPr id="5" name="Picture 4">
            <a:extLst>
              <a:ext uri="{FF2B5EF4-FFF2-40B4-BE49-F238E27FC236}">
                <a16:creationId xmlns:a16="http://schemas.microsoft.com/office/drawing/2014/main" id="{436BEE86-B79C-4B90-BE92-1F8F3BB7CDD7}"/>
              </a:ext>
            </a:extLst>
          </p:cNvPr>
          <p:cNvPicPr>
            <a:picLocks noChangeAspect="1"/>
          </p:cNvPicPr>
          <p:nvPr/>
        </p:nvPicPr>
        <p:blipFill>
          <a:blip r:embed="rId4"/>
          <a:stretch>
            <a:fillRect/>
          </a:stretch>
        </p:blipFill>
        <p:spPr>
          <a:xfrm>
            <a:off x="7950469" y="291640"/>
            <a:ext cx="1523731" cy="1553034"/>
          </a:xfrm>
          <a:prstGeom prst="rect">
            <a:avLst/>
          </a:prstGeom>
        </p:spPr>
      </p:pic>
      <p:pic>
        <p:nvPicPr>
          <p:cNvPr id="6" name="图片 5">
            <a:extLst>
              <a:ext uri="{FF2B5EF4-FFF2-40B4-BE49-F238E27FC236}">
                <a16:creationId xmlns:a16="http://schemas.microsoft.com/office/drawing/2014/main" id="{886249C0-617C-4F63-B8BD-993AF12FDBD8}"/>
              </a:ext>
            </a:extLst>
          </p:cNvPr>
          <p:cNvPicPr>
            <a:picLocks noChangeAspect="1"/>
          </p:cNvPicPr>
          <p:nvPr/>
        </p:nvPicPr>
        <p:blipFill>
          <a:blip r:embed="rId5"/>
          <a:stretch>
            <a:fillRect/>
          </a:stretch>
        </p:blipFill>
        <p:spPr>
          <a:xfrm>
            <a:off x="10039619" y="260350"/>
            <a:ext cx="1523731" cy="1539872"/>
          </a:xfrm>
          <a:prstGeom prst="rect">
            <a:avLst/>
          </a:prstGeom>
        </p:spPr>
      </p:pic>
      <p:pic>
        <p:nvPicPr>
          <p:cNvPr id="7" name="图片 6">
            <a:extLst>
              <a:ext uri="{FF2B5EF4-FFF2-40B4-BE49-F238E27FC236}">
                <a16:creationId xmlns:a16="http://schemas.microsoft.com/office/drawing/2014/main" id="{0744B5C3-9300-451B-B762-977F479C2FC9}"/>
              </a:ext>
            </a:extLst>
          </p:cNvPr>
          <p:cNvPicPr>
            <a:picLocks noChangeAspect="1"/>
          </p:cNvPicPr>
          <p:nvPr/>
        </p:nvPicPr>
        <p:blipFill>
          <a:blip r:embed="rId6"/>
          <a:stretch>
            <a:fillRect/>
          </a:stretch>
        </p:blipFill>
        <p:spPr>
          <a:xfrm>
            <a:off x="7218941" y="2824755"/>
            <a:ext cx="1760186" cy="990581"/>
          </a:xfrm>
          <a:prstGeom prst="rect">
            <a:avLst/>
          </a:prstGeom>
        </p:spPr>
      </p:pic>
      <p:pic>
        <p:nvPicPr>
          <p:cNvPr id="8" name="图片 7">
            <a:extLst>
              <a:ext uri="{FF2B5EF4-FFF2-40B4-BE49-F238E27FC236}">
                <a16:creationId xmlns:a16="http://schemas.microsoft.com/office/drawing/2014/main" id="{49B82D5C-CC4A-4601-BE9F-07438162A5F1}"/>
              </a:ext>
            </a:extLst>
          </p:cNvPr>
          <p:cNvPicPr>
            <a:picLocks noChangeAspect="1"/>
          </p:cNvPicPr>
          <p:nvPr/>
        </p:nvPicPr>
        <p:blipFill>
          <a:blip r:embed="rId7"/>
          <a:stretch>
            <a:fillRect/>
          </a:stretch>
        </p:blipFill>
        <p:spPr>
          <a:xfrm>
            <a:off x="9474200" y="2933709"/>
            <a:ext cx="2553501" cy="990582"/>
          </a:xfrm>
          <a:prstGeom prst="rect">
            <a:avLst/>
          </a:prstGeom>
        </p:spPr>
      </p:pic>
    </p:spTree>
    <p:extLst>
      <p:ext uri="{BB962C8B-B14F-4D97-AF65-F5344CB8AC3E}">
        <p14:creationId xmlns:p14="http://schemas.microsoft.com/office/powerpoint/2010/main" val="251616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9B2E6A-E067-40A6-8CB3-08D719C75217}"/>
              </a:ext>
            </a:extLst>
          </p:cNvPr>
          <p:cNvSpPr>
            <a:spLocks noGrp="1"/>
          </p:cNvSpPr>
          <p:nvPr>
            <p:ph type="title"/>
          </p:nvPr>
        </p:nvSpPr>
        <p:spPr/>
        <p:txBody>
          <a:bodyPr/>
          <a:lstStyle/>
          <a:p>
            <a:r>
              <a:rPr lang="en-US" altLang="zh-CN" dirty="0">
                <a:latin typeface="+mn-lt"/>
                <a:ea typeface="+mn-ea"/>
                <a:cs typeface="+mn-ea"/>
                <a:sym typeface="+mn-lt"/>
              </a:rPr>
              <a:t>Solution.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99CE032E-D0DC-4D6C-91DD-5CF4C19AEEAC}"/>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99514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Theme3">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mhihbmw">
      <a:majorFont>
        <a:latin typeface="Tahoma"/>
        <a:ea typeface="楷体"/>
        <a:cs typeface=""/>
      </a:majorFont>
      <a:minorFont>
        <a:latin typeface="Tahoma"/>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3" id="{568B0925-2BF0-4137-8E7E-C424CDC4F495}" vid="{FDA0806B-FFCA-4563-8B14-74671CB87DA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3273</Words>
  <Application>Microsoft Office PowerPoint</Application>
  <PresentationFormat>Widescreen</PresentationFormat>
  <Paragraphs>213</Paragraphs>
  <Slides>44</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inherit</vt:lpstr>
      <vt:lpstr>等线</vt:lpstr>
      <vt:lpstr>Arial</vt:lpstr>
      <vt:lpstr>Tahoma</vt:lpstr>
      <vt:lpstr>Theme3</vt:lpstr>
      <vt:lpstr>Sync Study</vt:lpstr>
      <vt:lpstr>目录</vt:lpstr>
      <vt:lpstr>background</vt:lpstr>
      <vt:lpstr>不是链慈善么？</vt:lpstr>
      <vt:lpstr>From charity to higher education.</vt:lpstr>
      <vt:lpstr>Industry pain points.
</vt:lpstr>
      <vt:lpstr>Pain point</vt:lpstr>
      <vt:lpstr>Is there no solution now?
</vt:lpstr>
      <vt:lpstr>Solution.
</vt:lpstr>
      <vt:lpstr>How does your project solve the design?
</vt:lpstr>
      <vt:lpstr>Then.
</vt:lpstr>
      <vt:lpstr>Use case diagram.
</vt:lpstr>
      <vt:lpstr>核心流程图</vt:lpstr>
      <vt:lpstr>Sounds like a LinkedIn, what's the advantage?
</vt:lpstr>
      <vt:lpstr>Chaining is as interesting as a game.
</vt:lpstr>
      <vt:lpstr>How do you embody artificial intelligence?
</vt:lpstr>
      <vt:lpstr>What are the advantages of this project in college?</vt:lpstr>
      <vt:lpstr>Intellectual property protection.
</vt:lpstr>
      <vt:lpstr>Technology implementation.
</vt:lpstr>
      <vt:lpstr>Technology implementation.
</vt:lpstr>
      <vt:lpstr>Select a professional-career development message (take the data modeler for example)</vt:lpstr>
      <vt:lpstr>University Simulation</vt:lpstr>
      <vt:lpstr>University Simulation</vt:lpstr>
      <vt:lpstr>How can you achieve that? Such a huge project</vt:lpstr>
      <vt:lpstr>Professional competency dimension information - personal self-assessment.
</vt:lpstr>
      <vt:lpstr>Target radar maps and solutions.
</vt:lpstr>
      <vt:lpstr>运营收入</vt:lpstr>
      <vt:lpstr>盈利模式</vt:lpstr>
      <vt:lpstr>Revenue analysis.
</vt:lpstr>
      <vt:lpstr>PowerPoint Presentation</vt:lpstr>
      <vt:lpstr>Financing plan, budget, return analysis. 
</vt:lpstr>
      <vt:lpstr>Financing plans.
</vt:lpstr>
      <vt:lpstr>Financing budget plan.</vt:lpstr>
      <vt:lpstr>Financing return analysis.</vt:lpstr>
      <vt:lpstr>Team introduction.
</vt:lpstr>
      <vt:lpstr>Instructors</vt:lpstr>
      <vt:lpstr>Start-up team.
</vt:lpstr>
      <vt:lpstr>PowerPoint Presentation</vt:lpstr>
      <vt:lpstr>PowerPoint Presentation</vt:lpstr>
      <vt:lpstr>都是在校学生，如何持久投入项目运营？</vt:lpstr>
      <vt:lpstr>Conclusion.
</vt:lpstr>
      <vt:lpstr>If you were shortlisted, how would you use the fund?
</vt:lpstr>
      <vt:lpstr>Finally, I want to say.
</vt:lpstr>
      <vt:lpstr> We need Angel Funds and  Expert judges’ help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链学</dc:title>
  <dc:creator>Teng, Dequn</dc:creator>
  <cp:lastModifiedBy>teng dequn</cp:lastModifiedBy>
  <cp:revision>45</cp:revision>
  <dcterms:created xsi:type="dcterms:W3CDTF">2020-08-05T03:30:31Z</dcterms:created>
  <dcterms:modified xsi:type="dcterms:W3CDTF">2020-08-11T07:50:00Z</dcterms:modified>
</cp:coreProperties>
</file>